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6"/>
  </p:notesMasterIdLst>
  <p:sldIdLst>
    <p:sldId id="308" r:id="rId3"/>
    <p:sldId id="299" r:id="rId4"/>
    <p:sldId id="344" r:id="rId5"/>
    <p:sldId id="355" r:id="rId6"/>
    <p:sldId id="297" r:id="rId7"/>
    <p:sldId id="309" r:id="rId8"/>
    <p:sldId id="310" r:id="rId9"/>
    <p:sldId id="311" r:id="rId10"/>
    <p:sldId id="356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2" r:id="rId22"/>
    <p:sldId id="323" r:id="rId23"/>
    <p:sldId id="324" r:id="rId24"/>
    <p:sldId id="325" r:id="rId25"/>
    <p:sldId id="326" r:id="rId26"/>
    <p:sldId id="327" r:id="rId27"/>
    <p:sldId id="328" r:id="rId28"/>
    <p:sldId id="329" r:id="rId29"/>
    <p:sldId id="330" r:id="rId30"/>
    <p:sldId id="346" r:id="rId31"/>
    <p:sldId id="331" r:id="rId32"/>
    <p:sldId id="357" r:id="rId33"/>
    <p:sldId id="332" r:id="rId34"/>
    <p:sldId id="333" r:id="rId35"/>
    <p:sldId id="334" r:id="rId36"/>
    <p:sldId id="347" r:id="rId37"/>
    <p:sldId id="335" r:id="rId38"/>
    <p:sldId id="336" r:id="rId39"/>
    <p:sldId id="349" r:id="rId40"/>
    <p:sldId id="337" r:id="rId41"/>
    <p:sldId id="348" r:id="rId42"/>
    <p:sldId id="338" r:id="rId43"/>
    <p:sldId id="350" r:id="rId44"/>
    <p:sldId id="339" r:id="rId45"/>
    <p:sldId id="340" r:id="rId46"/>
    <p:sldId id="351" r:id="rId47"/>
    <p:sldId id="292" r:id="rId48"/>
    <p:sldId id="293" r:id="rId49"/>
    <p:sldId id="352" r:id="rId50"/>
    <p:sldId id="341" r:id="rId51"/>
    <p:sldId id="353" r:id="rId52"/>
    <p:sldId id="342" r:id="rId53"/>
    <p:sldId id="354" r:id="rId54"/>
    <p:sldId id="343" r:id="rId55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21E18E-FE9B-48F7-9E4F-CC13169CCB70}" v="5" dt="2020-09-17T01:28:48.4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1" autoAdjust="0"/>
    <p:restoredTop sz="93792" autoAdjust="0"/>
  </p:normalViewPr>
  <p:slideViewPr>
    <p:cSldViewPr snapToGrid="0">
      <p:cViewPr varScale="1">
        <p:scale>
          <a:sx n="63" d="100"/>
          <a:sy n="63" d="100"/>
        </p:scale>
        <p:origin x="7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4D21E18E-FE9B-48F7-9E4F-CC13169CCB70}"/>
    <pc:docChg chg="modSld modNotesMaster">
      <pc:chgData name="siti mohtar" userId="fa34d19df649bcae" providerId="LiveId" clId="{4D21E18E-FE9B-48F7-9E4F-CC13169CCB70}" dt="2020-09-17T01:28:48.411" v="13"/>
      <pc:docMkLst>
        <pc:docMk/>
      </pc:docMkLst>
      <pc:sldChg chg="modTransition">
        <pc:chgData name="siti mohtar" userId="fa34d19df649bcae" providerId="LiveId" clId="{4D21E18E-FE9B-48F7-9E4F-CC13169CCB70}" dt="2020-09-14T02:10:23.186" v="11"/>
        <pc:sldMkLst>
          <pc:docMk/>
          <pc:sldMk cId="1888271974" sldId="292"/>
        </pc:sldMkLst>
      </pc:sldChg>
      <pc:sldChg chg="modTransition">
        <pc:chgData name="siti mohtar" userId="fa34d19df649bcae" providerId="LiveId" clId="{4D21E18E-FE9B-48F7-9E4F-CC13169CCB70}" dt="2020-09-14T02:09:53.013" v="10"/>
        <pc:sldMkLst>
          <pc:docMk/>
          <pc:sldMk cId="3465997010" sldId="293"/>
        </pc:sldMkLst>
      </pc:sldChg>
      <pc:sldChg chg="addSp modSp mod">
        <pc:chgData name="siti mohtar" userId="fa34d19df649bcae" providerId="LiveId" clId="{4D21E18E-FE9B-48F7-9E4F-CC13169CCB70}" dt="2020-09-14T02:08:44.507" v="7" actId="1076"/>
        <pc:sldMkLst>
          <pc:docMk/>
          <pc:sldMk cId="3401787836" sldId="299"/>
        </pc:sldMkLst>
        <pc:spChg chg="mod">
          <ac:chgData name="siti mohtar" userId="fa34d19df649bcae" providerId="LiveId" clId="{4D21E18E-FE9B-48F7-9E4F-CC13169CCB70}" dt="2020-09-14T02:08:40.408" v="6" actId="14100"/>
          <ac:spMkLst>
            <pc:docMk/>
            <pc:sldMk cId="3401787836" sldId="299"/>
            <ac:spMk id="4" creationId="{6FC78692-646B-4A19-BBC3-9E0649C2B188}"/>
          </ac:spMkLst>
        </pc:spChg>
        <pc:picChg chg="add mod">
          <ac:chgData name="siti mohtar" userId="fa34d19df649bcae" providerId="LiveId" clId="{4D21E18E-FE9B-48F7-9E4F-CC13169CCB70}" dt="2020-09-14T02:08:44.507" v="7" actId="1076"/>
          <ac:picMkLst>
            <pc:docMk/>
            <pc:sldMk cId="3401787836" sldId="299"/>
            <ac:picMk id="2" creationId="{3B8643B7-5304-423C-9531-3B01D8DAA0C5}"/>
          </ac:picMkLst>
        </pc:picChg>
      </pc:sldChg>
      <pc:sldChg chg="modSp mod">
        <pc:chgData name="siti mohtar" userId="fa34d19df649bcae" providerId="LiveId" clId="{4D21E18E-FE9B-48F7-9E4F-CC13169CCB70}" dt="2020-09-14T02:09:01.997" v="9" actId="179"/>
        <pc:sldMkLst>
          <pc:docMk/>
          <pc:sldMk cId="3720301388" sldId="310"/>
        </pc:sldMkLst>
        <pc:spChg chg="mod">
          <ac:chgData name="siti mohtar" userId="fa34d19df649bcae" providerId="LiveId" clId="{4D21E18E-FE9B-48F7-9E4F-CC13169CCB70}" dt="2020-09-14T02:09:01.997" v="9" actId="179"/>
          <ac:spMkLst>
            <pc:docMk/>
            <pc:sldMk cId="3720301388" sldId="310"/>
            <ac:spMk id="4" creationId="{6FC78692-646B-4A19-BBC3-9E0649C2B188}"/>
          </ac:spMkLst>
        </pc:spChg>
      </pc:sldChg>
      <pc:sldChg chg="modTransition">
        <pc:chgData name="siti mohtar" userId="fa34d19df649bcae" providerId="LiveId" clId="{4D21E18E-FE9B-48F7-9E4F-CC13169CCB70}" dt="2020-09-14T02:10:27.886" v="12"/>
        <pc:sldMkLst>
          <pc:docMk/>
          <pc:sldMk cId="2450578213" sldId="352"/>
        </pc:sldMkLst>
      </pc:sldChg>
    </pc:docChg>
  </pc:docChgLst>
  <pc:docChgLst>
    <pc:chgData name="siti mohtar" userId="fa34d19df649bcae" providerId="LiveId" clId="{684E6805-3FEE-47C8-AD75-FC8D1E666046}"/>
    <pc:docChg chg="undo custSel modSld">
      <pc:chgData name="siti mohtar" userId="fa34d19df649bcae" providerId="LiveId" clId="{684E6805-3FEE-47C8-AD75-FC8D1E666046}" dt="2020-07-16T02:08:27.986" v="177" actId="1076"/>
      <pc:docMkLst>
        <pc:docMk/>
      </pc:docMkLst>
      <pc:sldChg chg="modSp mod">
        <pc:chgData name="siti mohtar" userId="fa34d19df649bcae" providerId="LiveId" clId="{684E6805-3FEE-47C8-AD75-FC8D1E666046}" dt="2020-06-24T08:09:39.196" v="4" actId="1076"/>
        <pc:sldMkLst>
          <pc:docMk/>
          <pc:sldMk cId="3826437693" sldId="308"/>
        </pc:sldMkLst>
        <pc:spChg chg="mod">
          <ac:chgData name="siti mohtar" userId="fa34d19df649bcae" providerId="LiveId" clId="{684E6805-3FEE-47C8-AD75-FC8D1E666046}" dt="2020-06-24T08:09:35.896" v="3" actId="255"/>
          <ac:spMkLst>
            <pc:docMk/>
            <pc:sldMk cId="3826437693" sldId="308"/>
            <ac:spMk id="3" creationId="{62EF939D-0C4F-42BC-AB00-926554E4B1BC}"/>
          </ac:spMkLst>
        </pc:spChg>
        <pc:spChg chg="mod">
          <ac:chgData name="siti mohtar" userId="fa34d19df649bcae" providerId="LiveId" clId="{684E6805-3FEE-47C8-AD75-FC8D1E666046}" dt="2020-06-24T08:09:39.196" v="4" actId="1076"/>
          <ac:spMkLst>
            <pc:docMk/>
            <pc:sldMk cId="3826437693" sldId="308"/>
            <ac:spMk id="12" creationId="{F62746EF-DB2C-42D3-A4D4-B10E3DFD786D}"/>
          </ac:spMkLst>
        </pc:spChg>
      </pc:sldChg>
      <pc:sldChg chg="modSp mod">
        <pc:chgData name="siti mohtar" userId="fa34d19df649bcae" providerId="LiveId" clId="{684E6805-3FEE-47C8-AD75-FC8D1E666046}" dt="2020-06-24T08:10:23.403" v="5" actId="1076"/>
        <pc:sldMkLst>
          <pc:docMk/>
          <pc:sldMk cId="3720301388" sldId="310"/>
        </pc:sldMkLst>
        <pc:spChg chg="mod">
          <ac:chgData name="siti mohtar" userId="fa34d19df649bcae" providerId="LiveId" clId="{684E6805-3FEE-47C8-AD75-FC8D1E666046}" dt="2020-06-24T08:10:23.403" v="5" actId="1076"/>
          <ac:spMkLst>
            <pc:docMk/>
            <pc:sldMk cId="3720301388" sldId="310"/>
            <ac:spMk id="2" creationId="{F13BB23B-4412-4727-8D40-EF036EAD4773}"/>
          </ac:spMkLst>
        </pc:spChg>
      </pc:sldChg>
      <pc:sldChg chg="addSp delSp modSp mod">
        <pc:chgData name="siti mohtar" userId="fa34d19df649bcae" providerId="LiveId" clId="{684E6805-3FEE-47C8-AD75-FC8D1E666046}" dt="2020-07-16T01:56:43.345" v="50" actId="1076"/>
        <pc:sldMkLst>
          <pc:docMk/>
          <pc:sldMk cId="4070089041" sldId="314"/>
        </pc:sldMkLst>
        <pc:picChg chg="del">
          <ac:chgData name="siti mohtar" userId="fa34d19df649bcae" providerId="LiveId" clId="{684E6805-3FEE-47C8-AD75-FC8D1E666046}" dt="2020-07-16T01:56:39.499" v="49" actId="21"/>
          <ac:picMkLst>
            <pc:docMk/>
            <pc:sldMk cId="4070089041" sldId="314"/>
            <ac:picMk id="2" creationId="{3199D5CB-3FBD-497E-8475-F883509C3011}"/>
          </ac:picMkLst>
        </pc:picChg>
        <pc:picChg chg="add mod">
          <ac:chgData name="siti mohtar" userId="fa34d19df649bcae" providerId="LiveId" clId="{684E6805-3FEE-47C8-AD75-FC8D1E666046}" dt="2020-07-16T01:56:43.345" v="50" actId="1076"/>
          <ac:picMkLst>
            <pc:docMk/>
            <pc:sldMk cId="4070089041" sldId="314"/>
            <ac:picMk id="4" creationId="{15B57279-7CD3-4ED2-B74B-A9F4E2A27139}"/>
          </ac:picMkLst>
        </pc:picChg>
      </pc:sldChg>
      <pc:sldChg chg="modSp mod">
        <pc:chgData name="siti mohtar" userId="fa34d19df649bcae" providerId="LiveId" clId="{684E6805-3FEE-47C8-AD75-FC8D1E666046}" dt="2020-07-16T01:49:29.345" v="43" actId="20577"/>
        <pc:sldMkLst>
          <pc:docMk/>
          <pc:sldMk cId="3936768310" sldId="317"/>
        </pc:sldMkLst>
        <pc:spChg chg="mod">
          <ac:chgData name="siti mohtar" userId="fa34d19df649bcae" providerId="LiveId" clId="{684E6805-3FEE-47C8-AD75-FC8D1E666046}" dt="2020-07-16T01:49:29.345" v="43" actId="20577"/>
          <ac:spMkLst>
            <pc:docMk/>
            <pc:sldMk cId="3936768310" sldId="317"/>
            <ac:spMk id="2" creationId="{7E3D2912-1956-4BF5-8F88-74BA33FFD342}"/>
          </ac:spMkLst>
        </pc:spChg>
      </pc:sldChg>
      <pc:sldChg chg="modSp mod">
        <pc:chgData name="siti mohtar" userId="fa34d19df649bcae" providerId="LiveId" clId="{684E6805-3FEE-47C8-AD75-FC8D1E666046}" dt="2020-06-24T08:13:03.753" v="16" actId="255"/>
        <pc:sldMkLst>
          <pc:docMk/>
          <pc:sldMk cId="1041872285" sldId="319"/>
        </pc:sldMkLst>
        <pc:spChg chg="mod">
          <ac:chgData name="siti mohtar" userId="fa34d19df649bcae" providerId="LiveId" clId="{684E6805-3FEE-47C8-AD75-FC8D1E666046}" dt="2020-06-24T08:13:03.753" v="16" actId="255"/>
          <ac:spMkLst>
            <pc:docMk/>
            <pc:sldMk cId="1041872285" sldId="319"/>
            <ac:spMk id="4" creationId="{6FC78692-646B-4A19-BBC3-9E0649C2B188}"/>
          </ac:spMkLst>
        </pc:spChg>
      </pc:sldChg>
      <pc:sldChg chg="modSp mod">
        <pc:chgData name="siti mohtar" userId="fa34d19df649bcae" providerId="LiveId" clId="{684E6805-3FEE-47C8-AD75-FC8D1E666046}" dt="2020-06-24T08:14:07.447" v="23" actId="21"/>
        <pc:sldMkLst>
          <pc:docMk/>
          <pc:sldMk cId="961134532" sldId="320"/>
        </pc:sldMkLst>
        <pc:spChg chg="mod">
          <ac:chgData name="siti mohtar" userId="fa34d19df649bcae" providerId="LiveId" clId="{684E6805-3FEE-47C8-AD75-FC8D1E666046}" dt="2020-06-24T08:14:07.447" v="23" actId="21"/>
          <ac:spMkLst>
            <pc:docMk/>
            <pc:sldMk cId="961134532" sldId="320"/>
            <ac:spMk id="5" creationId="{39E70CB1-72FB-4AF4-9A96-0828EE6555F7}"/>
          </ac:spMkLst>
        </pc:spChg>
      </pc:sldChg>
      <pc:sldChg chg="modSp mod">
        <pc:chgData name="siti mohtar" userId="fa34d19df649bcae" providerId="LiveId" clId="{684E6805-3FEE-47C8-AD75-FC8D1E666046}" dt="2020-06-24T08:14:25.643" v="24" actId="1076"/>
        <pc:sldMkLst>
          <pc:docMk/>
          <pc:sldMk cId="3250042150" sldId="323"/>
        </pc:sldMkLst>
        <pc:spChg chg="mod">
          <ac:chgData name="siti mohtar" userId="fa34d19df649bcae" providerId="LiveId" clId="{684E6805-3FEE-47C8-AD75-FC8D1E666046}" dt="2020-06-24T08:14:25.643" v="24" actId="1076"/>
          <ac:spMkLst>
            <pc:docMk/>
            <pc:sldMk cId="3250042150" sldId="323"/>
            <ac:spMk id="2" creationId="{581278D2-5C31-4ABC-8863-D2C814DD9E8B}"/>
          </ac:spMkLst>
        </pc:spChg>
      </pc:sldChg>
      <pc:sldChg chg="modSp mod">
        <pc:chgData name="siti mohtar" userId="fa34d19df649bcae" providerId="LiveId" clId="{684E6805-3FEE-47C8-AD75-FC8D1E666046}" dt="2020-07-16T01:49:48.445" v="45" actId="20577"/>
        <pc:sldMkLst>
          <pc:docMk/>
          <pc:sldMk cId="1921772622" sldId="324"/>
        </pc:sldMkLst>
        <pc:spChg chg="mod">
          <ac:chgData name="siti mohtar" userId="fa34d19df649bcae" providerId="LiveId" clId="{684E6805-3FEE-47C8-AD75-FC8D1E666046}" dt="2020-07-16T01:49:48.445" v="45" actId="20577"/>
          <ac:spMkLst>
            <pc:docMk/>
            <pc:sldMk cId="1921772622" sldId="324"/>
            <ac:spMk id="2" creationId="{EC6BCCF2-04D9-498F-B3D4-FD2444D66D98}"/>
          </ac:spMkLst>
        </pc:spChg>
      </pc:sldChg>
      <pc:sldChg chg="modSp mod">
        <pc:chgData name="siti mohtar" userId="fa34d19df649bcae" providerId="LiveId" clId="{684E6805-3FEE-47C8-AD75-FC8D1E666046}" dt="2020-06-24T08:14:48.480" v="28" actId="20577"/>
        <pc:sldMkLst>
          <pc:docMk/>
          <pc:sldMk cId="3209389955" sldId="325"/>
        </pc:sldMkLst>
        <pc:spChg chg="mod">
          <ac:chgData name="siti mohtar" userId="fa34d19df649bcae" providerId="LiveId" clId="{684E6805-3FEE-47C8-AD75-FC8D1E666046}" dt="2020-06-24T08:14:48.480" v="28" actId="20577"/>
          <ac:spMkLst>
            <pc:docMk/>
            <pc:sldMk cId="3209389955" sldId="325"/>
            <ac:spMk id="2" creationId="{62D6DE94-DAB4-423D-88BC-F47DA355C81D}"/>
          </ac:spMkLst>
        </pc:spChg>
      </pc:sldChg>
      <pc:sldChg chg="modSp mod">
        <pc:chgData name="siti mohtar" userId="fa34d19df649bcae" providerId="LiveId" clId="{684E6805-3FEE-47C8-AD75-FC8D1E666046}" dt="2020-06-24T08:15:15.434" v="30" actId="14100"/>
        <pc:sldMkLst>
          <pc:docMk/>
          <pc:sldMk cId="1344165867" sldId="327"/>
        </pc:sldMkLst>
        <pc:spChg chg="mod">
          <ac:chgData name="siti mohtar" userId="fa34d19df649bcae" providerId="LiveId" clId="{684E6805-3FEE-47C8-AD75-FC8D1E666046}" dt="2020-06-24T08:15:15.434" v="30" actId="14100"/>
          <ac:spMkLst>
            <pc:docMk/>
            <pc:sldMk cId="1344165867" sldId="327"/>
            <ac:spMk id="2" creationId="{EC8C6EF5-E85F-4F09-B471-4E2F97FC6D15}"/>
          </ac:spMkLst>
        </pc:spChg>
      </pc:sldChg>
      <pc:sldChg chg="addSp delSp modSp mod">
        <pc:chgData name="siti mohtar" userId="fa34d19df649bcae" providerId="LiveId" clId="{684E6805-3FEE-47C8-AD75-FC8D1E666046}" dt="2020-07-16T01:57:33.734" v="56" actId="1076"/>
        <pc:sldMkLst>
          <pc:docMk/>
          <pc:sldMk cId="2528808309" sldId="330"/>
        </pc:sldMkLst>
        <pc:picChg chg="del">
          <ac:chgData name="siti mohtar" userId="fa34d19df649bcae" providerId="LiveId" clId="{684E6805-3FEE-47C8-AD75-FC8D1E666046}" dt="2020-07-16T01:57:31.240" v="54" actId="21"/>
          <ac:picMkLst>
            <pc:docMk/>
            <pc:sldMk cId="2528808309" sldId="330"/>
            <ac:picMk id="2" creationId="{1AE65072-B852-4CDB-B326-E27003C9BC47}"/>
          </ac:picMkLst>
        </pc:picChg>
        <pc:picChg chg="add mod">
          <ac:chgData name="siti mohtar" userId="fa34d19df649bcae" providerId="LiveId" clId="{684E6805-3FEE-47C8-AD75-FC8D1E666046}" dt="2020-07-16T01:57:33.734" v="56" actId="1076"/>
          <ac:picMkLst>
            <pc:docMk/>
            <pc:sldMk cId="2528808309" sldId="330"/>
            <ac:picMk id="4" creationId="{917212E7-B829-4E61-8AED-5B4224D032C4}"/>
          </ac:picMkLst>
        </pc:picChg>
      </pc:sldChg>
      <pc:sldChg chg="modSp mod">
        <pc:chgData name="siti mohtar" userId="fa34d19df649bcae" providerId="LiveId" clId="{684E6805-3FEE-47C8-AD75-FC8D1E666046}" dt="2020-06-24T08:24:15.693" v="31" actId="1076"/>
        <pc:sldMkLst>
          <pc:docMk/>
          <pc:sldMk cId="629113101" sldId="331"/>
        </pc:sldMkLst>
        <pc:spChg chg="mod">
          <ac:chgData name="siti mohtar" userId="fa34d19df649bcae" providerId="LiveId" clId="{684E6805-3FEE-47C8-AD75-FC8D1E666046}" dt="2020-06-24T08:24:15.693" v="31" actId="1076"/>
          <ac:spMkLst>
            <pc:docMk/>
            <pc:sldMk cId="629113101" sldId="331"/>
            <ac:spMk id="2" creationId="{95086D3D-A852-4D44-B985-53C54AC25276}"/>
          </ac:spMkLst>
        </pc:spChg>
      </pc:sldChg>
      <pc:sldChg chg="addSp delSp modSp mod">
        <pc:chgData name="siti mohtar" userId="fa34d19df649bcae" providerId="LiveId" clId="{684E6805-3FEE-47C8-AD75-FC8D1E666046}" dt="2020-07-16T01:58:43.238" v="67" actId="1076"/>
        <pc:sldMkLst>
          <pc:docMk/>
          <pc:sldMk cId="875098515" sldId="332"/>
        </pc:sldMkLst>
        <pc:picChg chg="add mod">
          <ac:chgData name="siti mohtar" userId="fa34d19df649bcae" providerId="LiveId" clId="{684E6805-3FEE-47C8-AD75-FC8D1E666046}" dt="2020-07-16T01:58:43.238" v="67" actId="1076"/>
          <ac:picMkLst>
            <pc:docMk/>
            <pc:sldMk cId="875098515" sldId="332"/>
            <ac:picMk id="3" creationId="{70B90AAA-716E-4380-8CF6-17AB88123E0E}"/>
          </ac:picMkLst>
        </pc:picChg>
        <pc:picChg chg="del">
          <ac:chgData name="siti mohtar" userId="fa34d19df649bcae" providerId="LiveId" clId="{684E6805-3FEE-47C8-AD75-FC8D1E666046}" dt="2020-07-16T01:58:39.618" v="66" actId="21"/>
          <ac:picMkLst>
            <pc:docMk/>
            <pc:sldMk cId="875098515" sldId="332"/>
            <ac:picMk id="6" creationId="{8893DE58-1C5D-496A-BA15-CC7797DDB996}"/>
          </ac:picMkLst>
        </pc:picChg>
      </pc:sldChg>
      <pc:sldChg chg="addSp delSp modSp mod">
        <pc:chgData name="siti mohtar" userId="fa34d19df649bcae" providerId="LiveId" clId="{684E6805-3FEE-47C8-AD75-FC8D1E666046}" dt="2020-07-16T02:00:01.304" v="77" actId="1076"/>
        <pc:sldMkLst>
          <pc:docMk/>
          <pc:sldMk cId="318273126" sldId="336"/>
        </pc:sldMkLst>
        <pc:picChg chg="add mod">
          <ac:chgData name="siti mohtar" userId="fa34d19df649bcae" providerId="LiveId" clId="{684E6805-3FEE-47C8-AD75-FC8D1E666046}" dt="2020-07-16T02:00:01.304" v="77" actId="1076"/>
          <ac:picMkLst>
            <pc:docMk/>
            <pc:sldMk cId="318273126" sldId="336"/>
            <ac:picMk id="3" creationId="{ABA381D4-B640-48FC-B81D-2726D7AC7FBA}"/>
          </ac:picMkLst>
        </pc:picChg>
        <pc:picChg chg="del">
          <ac:chgData name="siti mohtar" userId="fa34d19df649bcae" providerId="LiveId" clId="{684E6805-3FEE-47C8-AD75-FC8D1E666046}" dt="2020-07-16T01:59:53.313" v="75" actId="21"/>
          <ac:picMkLst>
            <pc:docMk/>
            <pc:sldMk cId="318273126" sldId="336"/>
            <ac:picMk id="6" creationId="{02F68B9B-5FBE-4057-8501-E8FF89E6001C}"/>
          </ac:picMkLst>
        </pc:picChg>
      </pc:sldChg>
      <pc:sldChg chg="modSp mod">
        <pc:chgData name="siti mohtar" userId="fa34d19df649bcae" providerId="LiveId" clId="{684E6805-3FEE-47C8-AD75-FC8D1E666046}" dt="2020-06-24T08:25:19.930" v="36" actId="255"/>
        <pc:sldMkLst>
          <pc:docMk/>
          <pc:sldMk cId="2511714989" sldId="338"/>
        </pc:sldMkLst>
        <pc:spChg chg="mod">
          <ac:chgData name="siti mohtar" userId="fa34d19df649bcae" providerId="LiveId" clId="{684E6805-3FEE-47C8-AD75-FC8D1E666046}" dt="2020-06-24T08:25:19.930" v="36" actId="255"/>
          <ac:spMkLst>
            <pc:docMk/>
            <pc:sldMk cId="2511714989" sldId="338"/>
            <ac:spMk id="4" creationId="{6FC78692-646B-4A19-BBC3-9E0649C2B188}"/>
          </ac:spMkLst>
        </pc:spChg>
      </pc:sldChg>
      <pc:sldChg chg="modSp mod">
        <pc:chgData name="siti mohtar" userId="fa34d19df649bcae" providerId="LiveId" clId="{684E6805-3FEE-47C8-AD75-FC8D1E666046}" dt="2020-06-24T08:25:05.597" v="35" actId="27636"/>
        <pc:sldMkLst>
          <pc:docMk/>
          <pc:sldMk cId="2071032247" sldId="339"/>
        </pc:sldMkLst>
        <pc:spChg chg="mod">
          <ac:chgData name="siti mohtar" userId="fa34d19df649bcae" providerId="LiveId" clId="{684E6805-3FEE-47C8-AD75-FC8D1E666046}" dt="2020-06-24T08:25:05.597" v="35" actId="27636"/>
          <ac:spMkLst>
            <pc:docMk/>
            <pc:sldMk cId="2071032247" sldId="339"/>
            <ac:spMk id="4" creationId="{6FC78692-646B-4A19-BBC3-9E0649C2B188}"/>
          </ac:spMkLst>
        </pc:spChg>
      </pc:sldChg>
      <pc:sldChg chg="addSp delSp modSp mod">
        <pc:chgData name="siti mohtar" userId="fa34d19df649bcae" providerId="LiveId" clId="{684E6805-3FEE-47C8-AD75-FC8D1E666046}" dt="2020-07-16T02:03:55.816" v="118" actId="1076"/>
        <pc:sldMkLst>
          <pc:docMk/>
          <pc:sldMk cId="2337127549" sldId="341"/>
        </pc:sldMkLst>
        <pc:picChg chg="add mod">
          <ac:chgData name="siti mohtar" userId="fa34d19df649bcae" providerId="LiveId" clId="{684E6805-3FEE-47C8-AD75-FC8D1E666046}" dt="2020-07-16T02:03:55.816" v="118" actId="1076"/>
          <ac:picMkLst>
            <pc:docMk/>
            <pc:sldMk cId="2337127549" sldId="341"/>
            <ac:picMk id="6" creationId="{5F912E5C-25B2-4D78-BBBB-8EDB2522B6D9}"/>
          </ac:picMkLst>
        </pc:picChg>
        <pc:picChg chg="add mod">
          <ac:chgData name="siti mohtar" userId="fa34d19df649bcae" providerId="LiveId" clId="{684E6805-3FEE-47C8-AD75-FC8D1E666046}" dt="2020-07-16T02:03:49.104" v="116" actId="1076"/>
          <ac:picMkLst>
            <pc:docMk/>
            <pc:sldMk cId="2337127549" sldId="341"/>
            <ac:picMk id="7" creationId="{437B499E-ABCC-443F-AA18-E04A886345C9}"/>
          </ac:picMkLst>
        </pc:picChg>
        <pc:picChg chg="del">
          <ac:chgData name="siti mohtar" userId="fa34d19df649bcae" providerId="LiveId" clId="{684E6805-3FEE-47C8-AD75-FC8D1E666046}" dt="2020-07-16T02:02:51.783" v="104" actId="21"/>
          <ac:picMkLst>
            <pc:docMk/>
            <pc:sldMk cId="2337127549" sldId="341"/>
            <ac:picMk id="8" creationId="{6338CAF0-6E4A-41A4-8006-10A4F1584D70}"/>
          </ac:picMkLst>
        </pc:picChg>
        <pc:picChg chg="del">
          <ac:chgData name="siti mohtar" userId="fa34d19df649bcae" providerId="LiveId" clId="{684E6805-3FEE-47C8-AD75-FC8D1E666046}" dt="2020-07-16T02:03:16.753" v="106" actId="21"/>
          <ac:picMkLst>
            <pc:docMk/>
            <pc:sldMk cId="2337127549" sldId="341"/>
            <ac:picMk id="9" creationId="{459DD84E-97D5-48B2-B684-EC1166E6C3A6}"/>
          </ac:picMkLst>
        </pc:picChg>
      </pc:sldChg>
      <pc:sldChg chg="addSp delSp modSp mod">
        <pc:chgData name="siti mohtar" userId="fa34d19df649bcae" providerId="LiveId" clId="{684E6805-3FEE-47C8-AD75-FC8D1E666046}" dt="2020-07-16T02:06:31.541" v="143" actId="1076"/>
        <pc:sldMkLst>
          <pc:docMk/>
          <pc:sldMk cId="2613931012" sldId="342"/>
        </pc:sldMkLst>
        <pc:picChg chg="add mod">
          <ac:chgData name="siti mohtar" userId="fa34d19df649bcae" providerId="LiveId" clId="{684E6805-3FEE-47C8-AD75-FC8D1E666046}" dt="2020-07-16T02:05:28.133" v="129" actId="14100"/>
          <ac:picMkLst>
            <pc:docMk/>
            <pc:sldMk cId="2613931012" sldId="342"/>
            <ac:picMk id="7" creationId="{7581CD7C-8331-4510-91A2-F50C4A1D40A9}"/>
          </ac:picMkLst>
        </pc:picChg>
        <pc:picChg chg="add mod">
          <ac:chgData name="siti mohtar" userId="fa34d19df649bcae" providerId="LiveId" clId="{684E6805-3FEE-47C8-AD75-FC8D1E666046}" dt="2020-07-16T02:06:00.906" v="136" actId="1076"/>
          <ac:picMkLst>
            <pc:docMk/>
            <pc:sldMk cId="2613931012" sldId="342"/>
            <ac:picMk id="8" creationId="{D0D19D49-751F-4A9B-B8AE-FA81ACF91CFC}"/>
          </ac:picMkLst>
        </pc:picChg>
        <pc:picChg chg="add mod">
          <ac:chgData name="siti mohtar" userId="fa34d19df649bcae" providerId="LiveId" clId="{684E6805-3FEE-47C8-AD75-FC8D1E666046}" dt="2020-07-16T02:06:31.541" v="143" actId="1076"/>
          <ac:picMkLst>
            <pc:docMk/>
            <pc:sldMk cId="2613931012" sldId="342"/>
            <ac:picMk id="9" creationId="{A8EE6159-79A3-4ED3-BA9D-A1C74DEBB884}"/>
          </ac:picMkLst>
        </pc:picChg>
        <pc:picChg chg="del">
          <ac:chgData name="siti mohtar" userId="fa34d19df649bcae" providerId="LiveId" clId="{684E6805-3FEE-47C8-AD75-FC8D1E666046}" dt="2020-07-16T02:06:24.816" v="140" actId="21"/>
          <ac:picMkLst>
            <pc:docMk/>
            <pc:sldMk cId="2613931012" sldId="342"/>
            <ac:picMk id="12" creationId="{7C78629C-6193-4A1B-B360-8E51E31B4D68}"/>
          </ac:picMkLst>
        </pc:picChg>
        <pc:picChg chg="del">
          <ac:chgData name="siti mohtar" userId="fa34d19df649bcae" providerId="LiveId" clId="{684E6805-3FEE-47C8-AD75-FC8D1E666046}" dt="2020-07-16T02:05:45.027" v="131" actId="21"/>
          <ac:picMkLst>
            <pc:docMk/>
            <pc:sldMk cId="2613931012" sldId="342"/>
            <ac:picMk id="13" creationId="{06A2443D-F0FD-46CB-A862-B241DE482710}"/>
          </ac:picMkLst>
        </pc:picChg>
        <pc:picChg chg="del">
          <ac:chgData name="siti mohtar" userId="fa34d19df649bcae" providerId="LiveId" clId="{684E6805-3FEE-47C8-AD75-FC8D1E666046}" dt="2020-07-16T02:05:48.097" v="132" actId="21"/>
          <ac:picMkLst>
            <pc:docMk/>
            <pc:sldMk cId="2613931012" sldId="342"/>
            <ac:picMk id="15" creationId="{BD6FAD50-8EE2-41EC-9B70-AEB24CD1B00F}"/>
          </ac:picMkLst>
        </pc:picChg>
      </pc:sldChg>
      <pc:sldChg chg="addSp delSp modSp mod">
        <pc:chgData name="siti mohtar" userId="fa34d19df649bcae" providerId="LiveId" clId="{684E6805-3FEE-47C8-AD75-FC8D1E666046}" dt="2020-07-16T01:58:09.804" v="62" actId="1076"/>
        <pc:sldMkLst>
          <pc:docMk/>
          <pc:sldMk cId="63524627" sldId="346"/>
        </pc:sldMkLst>
        <pc:picChg chg="add mod">
          <ac:chgData name="siti mohtar" userId="fa34d19df649bcae" providerId="LiveId" clId="{684E6805-3FEE-47C8-AD75-FC8D1E666046}" dt="2020-07-16T01:58:09.804" v="62" actId="1076"/>
          <ac:picMkLst>
            <pc:docMk/>
            <pc:sldMk cId="63524627" sldId="346"/>
            <ac:picMk id="3" creationId="{AE728488-976F-4BC4-932C-4CA07318DC69}"/>
          </ac:picMkLst>
        </pc:picChg>
        <pc:picChg chg="add del mod">
          <ac:chgData name="siti mohtar" userId="fa34d19df649bcae" providerId="LiveId" clId="{684E6805-3FEE-47C8-AD75-FC8D1E666046}" dt="2020-07-16T01:58:00.231" v="58" actId="21"/>
          <ac:picMkLst>
            <pc:docMk/>
            <pc:sldMk cId="63524627" sldId="346"/>
            <ac:picMk id="6" creationId="{7C042D51-CF49-458B-8133-7F1FF9B4F50E}"/>
          </ac:picMkLst>
        </pc:picChg>
        <pc:picChg chg="del">
          <ac:chgData name="siti mohtar" userId="fa34d19df649bcae" providerId="LiveId" clId="{684E6805-3FEE-47C8-AD75-FC8D1E666046}" dt="2020-06-24T08:25:58.319" v="38" actId="21"/>
          <ac:picMkLst>
            <pc:docMk/>
            <pc:sldMk cId="63524627" sldId="346"/>
            <ac:picMk id="8" creationId="{0DA9BD14-2782-4621-B848-CF4F7B758BEB}"/>
          </ac:picMkLst>
        </pc:picChg>
      </pc:sldChg>
      <pc:sldChg chg="addSp delSp modSp mod">
        <pc:chgData name="siti mohtar" userId="fa34d19df649bcae" providerId="LiveId" clId="{684E6805-3FEE-47C8-AD75-FC8D1E666046}" dt="2020-07-16T01:59:19.588" v="73" actId="1076"/>
        <pc:sldMkLst>
          <pc:docMk/>
          <pc:sldMk cId="3965658896" sldId="347"/>
        </pc:sldMkLst>
        <pc:picChg chg="add mod">
          <ac:chgData name="siti mohtar" userId="fa34d19df649bcae" providerId="LiveId" clId="{684E6805-3FEE-47C8-AD75-FC8D1E666046}" dt="2020-07-16T01:59:19.588" v="73" actId="1076"/>
          <ac:picMkLst>
            <pc:docMk/>
            <pc:sldMk cId="3965658896" sldId="347"/>
            <ac:picMk id="3" creationId="{BCCCEC1E-9054-4A59-AF63-BCF3B31BDA02}"/>
          </ac:picMkLst>
        </pc:picChg>
        <pc:picChg chg="del">
          <ac:chgData name="siti mohtar" userId="fa34d19df649bcae" providerId="LiveId" clId="{684E6805-3FEE-47C8-AD75-FC8D1E666046}" dt="2020-07-16T01:59:09.645" v="70" actId="21"/>
          <ac:picMkLst>
            <pc:docMk/>
            <pc:sldMk cId="3965658896" sldId="347"/>
            <ac:picMk id="6" creationId="{D492ABFF-2858-44C3-A751-E545AB585C45}"/>
          </ac:picMkLst>
        </pc:picChg>
      </pc:sldChg>
      <pc:sldChg chg="addSp delSp modSp mod">
        <pc:chgData name="siti mohtar" userId="fa34d19df649bcae" providerId="LiveId" clId="{684E6805-3FEE-47C8-AD75-FC8D1E666046}" dt="2020-07-16T02:01:13.794" v="91" actId="1076"/>
        <pc:sldMkLst>
          <pc:docMk/>
          <pc:sldMk cId="3872077096" sldId="348"/>
        </pc:sldMkLst>
        <pc:picChg chg="add mod">
          <ac:chgData name="siti mohtar" userId="fa34d19df649bcae" providerId="LiveId" clId="{684E6805-3FEE-47C8-AD75-FC8D1E666046}" dt="2020-07-16T02:01:13.794" v="91" actId="1076"/>
          <ac:picMkLst>
            <pc:docMk/>
            <pc:sldMk cId="3872077096" sldId="348"/>
            <ac:picMk id="3" creationId="{78F5A37C-010B-4F61-832B-D1F104EC8257}"/>
          </ac:picMkLst>
        </pc:picChg>
        <pc:picChg chg="del">
          <ac:chgData name="siti mohtar" userId="fa34d19df649bcae" providerId="LiveId" clId="{684E6805-3FEE-47C8-AD75-FC8D1E666046}" dt="2020-07-16T02:01:12.217" v="90" actId="21"/>
          <ac:picMkLst>
            <pc:docMk/>
            <pc:sldMk cId="3872077096" sldId="348"/>
            <ac:picMk id="9" creationId="{86EB063D-BAA8-47C0-9FBF-74F9AF554883}"/>
          </ac:picMkLst>
        </pc:picChg>
      </pc:sldChg>
      <pc:sldChg chg="addSp delSp modSp mod">
        <pc:chgData name="siti mohtar" userId="fa34d19df649bcae" providerId="LiveId" clId="{684E6805-3FEE-47C8-AD75-FC8D1E666046}" dt="2020-07-16T02:00:32.802" v="83" actId="1076"/>
        <pc:sldMkLst>
          <pc:docMk/>
          <pc:sldMk cId="576912251" sldId="349"/>
        </pc:sldMkLst>
        <pc:picChg chg="add mod">
          <ac:chgData name="siti mohtar" userId="fa34d19df649bcae" providerId="LiveId" clId="{684E6805-3FEE-47C8-AD75-FC8D1E666046}" dt="2020-07-16T02:00:32.802" v="83" actId="1076"/>
          <ac:picMkLst>
            <pc:docMk/>
            <pc:sldMk cId="576912251" sldId="349"/>
            <ac:picMk id="3" creationId="{09F2275E-A45B-4480-8EC1-5C3656739A82}"/>
          </ac:picMkLst>
        </pc:picChg>
        <pc:picChg chg="del">
          <ac:chgData name="siti mohtar" userId="fa34d19df649bcae" providerId="LiveId" clId="{684E6805-3FEE-47C8-AD75-FC8D1E666046}" dt="2020-07-16T02:00:25.937" v="80" actId="21"/>
          <ac:picMkLst>
            <pc:docMk/>
            <pc:sldMk cId="576912251" sldId="349"/>
            <ac:picMk id="8" creationId="{6456FE04-B93E-4C3B-B96A-FAC6F44DB46D}"/>
          </ac:picMkLst>
        </pc:picChg>
      </pc:sldChg>
      <pc:sldChg chg="addSp delSp modSp mod">
        <pc:chgData name="siti mohtar" userId="fa34d19df649bcae" providerId="LiveId" clId="{684E6805-3FEE-47C8-AD75-FC8D1E666046}" dt="2020-07-16T02:01:46.985" v="98" actId="1076"/>
        <pc:sldMkLst>
          <pc:docMk/>
          <pc:sldMk cId="2071507257" sldId="350"/>
        </pc:sldMkLst>
        <pc:picChg chg="add mod">
          <ac:chgData name="siti mohtar" userId="fa34d19df649bcae" providerId="LiveId" clId="{684E6805-3FEE-47C8-AD75-FC8D1E666046}" dt="2020-07-16T02:01:46.985" v="98" actId="1076"/>
          <ac:picMkLst>
            <pc:docMk/>
            <pc:sldMk cId="2071507257" sldId="350"/>
            <ac:picMk id="3" creationId="{0136A76F-B25B-4AF3-9322-620196E330F7}"/>
          </ac:picMkLst>
        </pc:picChg>
        <pc:picChg chg="del">
          <ac:chgData name="siti mohtar" userId="fa34d19df649bcae" providerId="LiveId" clId="{684E6805-3FEE-47C8-AD75-FC8D1E666046}" dt="2020-07-16T02:01:39.045" v="94" actId="21"/>
          <ac:picMkLst>
            <pc:docMk/>
            <pc:sldMk cId="2071507257" sldId="350"/>
            <ac:picMk id="8" creationId="{0749DD11-E7D9-493A-AA3D-82BC5F66F926}"/>
          </ac:picMkLst>
        </pc:picChg>
      </pc:sldChg>
      <pc:sldChg chg="addSp delSp modSp mod">
        <pc:chgData name="siti mohtar" userId="fa34d19df649bcae" providerId="LiveId" clId="{684E6805-3FEE-47C8-AD75-FC8D1E666046}" dt="2020-07-16T02:02:15.960" v="102" actId="1076"/>
        <pc:sldMkLst>
          <pc:docMk/>
          <pc:sldMk cId="1884003969" sldId="351"/>
        </pc:sldMkLst>
        <pc:picChg chg="add mod">
          <ac:chgData name="siti mohtar" userId="fa34d19df649bcae" providerId="LiveId" clId="{684E6805-3FEE-47C8-AD75-FC8D1E666046}" dt="2020-07-16T02:02:15.960" v="102" actId="1076"/>
          <ac:picMkLst>
            <pc:docMk/>
            <pc:sldMk cId="1884003969" sldId="351"/>
            <ac:picMk id="3" creationId="{791A9867-A645-4341-B904-3540542924B4}"/>
          </ac:picMkLst>
        </pc:picChg>
        <pc:picChg chg="del">
          <ac:chgData name="siti mohtar" userId="fa34d19df649bcae" providerId="LiveId" clId="{684E6805-3FEE-47C8-AD75-FC8D1E666046}" dt="2020-07-16T02:02:11.589" v="100" actId="21"/>
          <ac:picMkLst>
            <pc:docMk/>
            <pc:sldMk cId="1884003969" sldId="351"/>
            <ac:picMk id="6" creationId="{0A147AB3-60CF-49ED-A9CE-8C81908E2ED5}"/>
          </ac:picMkLst>
        </pc:picChg>
      </pc:sldChg>
      <pc:sldChg chg="addSp delSp modSp mod">
        <pc:chgData name="siti mohtar" userId="fa34d19df649bcae" providerId="LiveId" clId="{684E6805-3FEE-47C8-AD75-FC8D1E666046}" dt="2020-07-16T02:04:59.286" v="123" actId="21"/>
        <pc:sldMkLst>
          <pc:docMk/>
          <pc:sldMk cId="2321992851" sldId="353"/>
        </pc:sldMkLst>
        <pc:picChg chg="add del mod">
          <ac:chgData name="siti mohtar" userId="fa34d19df649bcae" providerId="LiveId" clId="{684E6805-3FEE-47C8-AD75-FC8D1E666046}" dt="2020-07-16T02:04:59.286" v="123" actId="21"/>
          <ac:picMkLst>
            <pc:docMk/>
            <pc:sldMk cId="2321992851" sldId="353"/>
            <ac:picMk id="6" creationId="{D83BFC83-74DB-4A8E-BE5A-4C38B08E12F1}"/>
          </ac:picMkLst>
        </pc:picChg>
      </pc:sldChg>
      <pc:sldChg chg="addSp delSp modSp mod">
        <pc:chgData name="siti mohtar" userId="fa34d19df649bcae" providerId="LiveId" clId="{684E6805-3FEE-47C8-AD75-FC8D1E666046}" dt="2020-07-16T02:08:27.986" v="177" actId="1076"/>
        <pc:sldMkLst>
          <pc:docMk/>
          <pc:sldMk cId="3124823009" sldId="354"/>
        </pc:sldMkLst>
        <pc:picChg chg="add mod">
          <ac:chgData name="siti mohtar" userId="fa34d19df649bcae" providerId="LiveId" clId="{684E6805-3FEE-47C8-AD75-FC8D1E666046}" dt="2020-07-16T02:08:18.782" v="173" actId="1076"/>
          <ac:picMkLst>
            <pc:docMk/>
            <pc:sldMk cId="3124823009" sldId="354"/>
            <ac:picMk id="7" creationId="{75716D75-B9E8-4433-920D-E9AF6946EC19}"/>
          </ac:picMkLst>
        </pc:picChg>
        <pc:picChg chg="add mod">
          <ac:chgData name="siti mohtar" userId="fa34d19df649bcae" providerId="LiveId" clId="{684E6805-3FEE-47C8-AD75-FC8D1E666046}" dt="2020-07-16T02:08:27.986" v="177" actId="1076"/>
          <ac:picMkLst>
            <pc:docMk/>
            <pc:sldMk cId="3124823009" sldId="354"/>
            <ac:picMk id="8" creationId="{D284B4E1-523B-4FEE-8B22-A780D4D28F10}"/>
          </ac:picMkLst>
        </pc:picChg>
        <pc:picChg chg="add mod">
          <ac:chgData name="siti mohtar" userId="fa34d19df649bcae" providerId="LiveId" clId="{684E6805-3FEE-47C8-AD75-FC8D1E666046}" dt="2020-07-16T02:08:07.241" v="169" actId="1076"/>
          <ac:picMkLst>
            <pc:docMk/>
            <pc:sldMk cId="3124823009" sldId="354"/>
            <ac:picMk id="9" creationId="{68A7A1F7-C4E6-4491-8D3D-B75F3B7D2443}"/>
          </ac:picMkLst>
        </pc:picChg>
        <pc:picChg chg="del">
          <ac:chgData name="siti mohtar" userId="fa34d19df649bcae" providerId="LiveId" clId="{684E6805-3FEE-47C8-AD75-FC8D1E666046}" dt="2020-07-16T02:07:17.030" v="147" actId="21"/>
          <ac:picMkLst>
            <pc:docMk/>
            <pc:sldMk cId="3124823009" sldId="354"/>
            <ac:picMk id="16" creationId="{9FBD28BB-936E-4C87-83DE-6650C31EC5B1}"/>
          </ac:picMkLst>
        </pc:picChg>
        <pc:picChg chg="del">
          <ac:chgData name="siti mohtar" userId="fa34d19df649bcae" providerId="LiveId" clId="{684E6805-3FEE-47C8-AD75-FC8D1E666046}" dt="2020-07-16T02:08:15.545" v="172" actId="21"/>
          <ac:picMkLst>
            <pc:docMk/>
            <pc:sldMk cId="3124823009" sldId="354"/>
            <ac:picMk id="17" creationId="{985DD56E-C312-4273-9DA9-3B2E7B30D5F0}"/>
          </ac:picMkLst>
        </pc:picChg>
        <pc:picChg chg="del">
          <ac:chgData name="siti mohtar" userId="fa34d19df649bcae" providerId="LiveId" clId="{684E6805-3FEE-47C8-AD75-FC8D1E666046}" dt="2020-07-16T02:07:20.115" v="148" actId="21"/>
          <ac:picMkLst>
            <pc:docMk/>
            <pc:sldMk cId="3124823009" sldId="354"/>
            <ac:picMk id="18" creationId="{77FF0E29-40D6-448B-82BE-3675F87CD6E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9363D-10BB-47C7-917A-84E34F4B7E5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B389F-F7AA-4E71-89E8-417D3888F3C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78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Appendix 8 for list of adverse events. Page 82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8B389F-F7AA-4E71-89E8-417D3888F3C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002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75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41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085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95F56-DDEF-4F2E-9655-675A73EEA7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D21329-94E2-4A91-87E9-FB9279E5A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5A56D-F96B-4B5D-8977-B6495EB44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40358-369B-4219-803B-A6AC015AD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1732C-4ED9-46D0-A008-41B0E0C61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39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B7790-4236-406D-BAD1-069D26B77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4529A-6FB3-4418-AC75-1F17D4E11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D91AA-EF87-445B-AE13-D12C0654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34062-23AB-4397-BDAE-1E26451F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68958-C415-4D4C-AAA6-BB86B7BA0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680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750E0-D1EA-4697-BF00-69E55AF45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1BDE3-930C-431C-9D5D-F2441ECFC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ABE20-5AA7-40C7-B8B8-41033C341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D5146-8AFC-4E6E-BC12-B9FB21CEA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AD4AD-703F-40DD-BF08-51B6BD973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169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C3EAB-483B-403A-A4D9-10A82F655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CAD1F-5E74-4CA7-9D88-C186FC7744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0D4D5-7559-4F4C-BB60-9EE8F59C7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7E097-FEB3-4C61-8EE8-5943E722E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A46E74-A6AB-40B7-B36D-E9DD16711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FC7BCA-1744-4707-92DB-A4D278B8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960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89227-D67B-43DF-A168-A59F02D11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78E8F-9660-469E-B8FD-2E6212700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EF76FC-BDFB-4F4D-9B58-8D9B3E536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F2CDAA-415F-4117-A53E-8C4C62DD4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202893-06AA-4B59-8D8C-B10F9C92C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2135D8-0C0B-4F7B-AF7A-83D025184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FD7EF3-48BA-4506-BD40-E1C72EA89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F5B4DD-A76D-44A4-A64A-775D224A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208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85A2C-3D46-4F2B-873E-530AE60C7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A34107-F330-45E6-ABB3-10106EC52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14CD45-407B-417D-AD9D-3B19D28CD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60AE6B-54B3-407D-AB50-E0D70AE93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696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00798B-EE25-4E64-B136-0B6F5C6A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EB5595-B10A-4D7A-9855-2F70CAA72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85DC7-AC60-4A81-9CAD-820F38FE9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174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60AE2-6384-4C1A-80B4-C01CEB8A6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C070C-72F6-4327-8A5E-D28FC851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1DC483-7C4A-473C-936B-F9D9D8890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7B129-6C06-41D3-8FD0-9291DED73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2D01C-0242-4732-B2E1-DC66E1D0C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B1972A-790E-4514-AC45-D7FDE7BE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92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3707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B5E86-0F85-4EFD-9471-BD5E273C8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1E0821-8796-4545-AFA2-E7EFB14B1A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BF0797-1D23-4CE9-B5E2-070D58F0A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E9055-7176-45BC-82EF-88858E17D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F1184-07B0-45A4-89B6-23B72926A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FCA33A-EC0E-4DBC-A275-048105D81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0436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40474-32B6-4E66-83E0-0139D478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CA4182-AFD4-4752-ABA9-F151E4D485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160CB-3890-4106-99AC-0F505E398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E75DF-DF11-4DDE-8FF9-1C742345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E1DA7-EE58-4CFC-B7C4-A68AF5DA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88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199A0F-4265-4F55-9DE2-16DD0AAFE7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BD162A-941E-43B8-986D-CB129EA56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85D19-CC6A-4F44-9CBE-B5538FFD1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8DD1B-5001-4321-AD42-D0A9A95FF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BEB38-84D8-4DCD-AD2A-774D01868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49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74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55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989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05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56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908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98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7F61C-EB0F-46AA-931F-88C959FE0C28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6E0C9-6052-4714-88A5-EC9309FF0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7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2BF0B1-4B5C-4650-8AA7-96AF21771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58592-97A2-4952-9939-44B4783E8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83050-CB70-4DAE-8F82-10824CD8CE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2B94F-BF78-4D5A-B577-13D63EF8FFF6}" type="datetimeFigureOut">
              <a:rPr lang="en-US" smtClean="0"/>
              <a:t>9/17/2020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68F42-DDBE-4E6F-A32C-93371D2DF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EB58B-BFC8-49C2-8A5E-D4CFB8944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0F981-1617-4BAE-B960-922900A90E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842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emf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emf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emf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emf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emf"/><Relationship Id="rId5" Type="http://schemas.openxmlformats.org/officeDocument/2006/relationships/image" Target="../media/image12.emf"/><Relationship Id="rId4" Type="http://schemas.openxmlformats.org/officeDocument/2006/relationships/image" Target="../media/image14.emf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emf"/><Relationship Id="rId5" Type="http://schemas.openxmlformats.org/officeDocument/2006/relationships/image" Target="../media/image17.emf"/><Relationship Id="rId4" Type="http://schemas.openxmlformats.org/officeDocument/2006/relationships/image" Target="../media/image15.e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66877" y="3002526"/>
            <a:ext cx="9144000" cy="1655762"/>
          </a:xfrm>
        </p:spPr>
        <p:txBody>
          <a:bodyPr>
            <a:normAutofit/>
          </a:bodyPr>
          <a:lstStyle/>
          <a:p>
            <a:r>
              <a:rPr lang="en-US" sz="4400" b="1" dirty="0"/>
              <a:t>Pharmacotherapy</a:t>
            </a:r>
            <a:endParaRPr lang="en-US" sz="4400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14237" y="3102476"/>
            <a:ext cx="541286" cy="6969759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1358476" y="3999137"/>
            <a:ext cx="60932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3600" b="1" dirty="0">
                <a:solidFill>
                  <a:prstClr val="black"/>
                </a:solidFill>
              </a:rPr>
              <a:t>Dr. Peter Low </a:t>
            </a:r>
            <a:r>
              <a:rPr lang="en-US" sz="3600" b="1" dirty="0" err="1">
                <a:solidFill>
                  <a:prstClr val="black"/>
                </a:solidFill>
              </a:rPr>
              <a:t>Kuan</a:t>
            </a:r>
            <a:r>
              <a:rPr lang="en-US" sz="3600" b="1" dirty="0">
                <a:solidFill>
                  <a:prstClr val="black"/>
                </a:solidFill>
              </a:rPr>
              <a:t> Hoe</a:t>
            </a:r>
          </a:p>
          <a:p>
            <a:pPr lvl="0" algn="ctr">
              <a:defRPr/>
            </a:pPr>
            <a:r>
              <a:rPr lang="en-US" sz="3200" dirty="0">
                <a:solidFill>
                  <a:prstClr val="black"/>
                </a:solidFill>
              </a:rPr>
              <a:t>Consultant Psychiatrist </a:t>
            </a:r>
          </a:p>
          <a:p>
            <a:pPr lvl="0" algn="ctr">
              <a:defRPr/>
            </a:pPr>
            <a:r>
              <a:rPr lang="en-US" sz="3200" dirty="0">
                <a:solidFill>
                  <a:prstClr val="black"/>
                </a:solidFill>
              </a:rPr>
              <a:t>Hospital Bahagia Ulu Kinta, Perak</a:t>
            </a: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		  Choice of Antidepressants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The  choice  of  antidepressant  medication  will  depend  on  various factors: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efficacy &amp; tolerability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patient profile &amp; comorbidities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concomitant medications &amp; drug-drug interactions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cost &amp; availability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patients’ preference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026835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		  Choice of Antidepressants</a:t>
            </a:r>
            <a:r>
              <a:rPr lang="en-US" b="1" baseline="-25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Most second-generation antidepressants (SSRIs, SNRIs, </a:t>
            </a:r>
            <a:r>
              <a:rPr lang="en-US" sz="3200" dirty="0" err="1"/>
              <a:t>NaSSAs</a:t>
            </a:r>
            <a:r>
              <a:rPr lang="en-US" sz="3200" dirty="0"/>
              <a:t>, </a:t>
            </a:r>
            <a:r>
              <a:rPr lang="en-US" sz="3200" dirty="0" err="1"/>
              <a:t>melatonergic</a:t>
            </a:r>
            <a:r>
              <a:rPr lang="en-US" sz="3200" dirty="0"/>
              <a:t> agent, NDRIs &amp; multimodal antidepressant) may be considered as the initial treatment medication; 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older antidepressants (TCAs &amp; MAOIs) can be considered for subsequent choice later.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031636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		  Choice of Antidepressants</a:t>
            </a:r>
            <a:r>
              <a:rPr lang="en-US" b="1" baseline="-25000" dirty="0"/>
              <a:t>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B57279-7CD3-4ED2-B74B-A9F4E2A27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2555" y="2059297"/>
            <a:ext cx="8272896" cy="379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089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			Pharmacotherapy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937118"/>
            <a:ext cx="11049000" cy="4725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b="1" dirty="0"/>
              <a:t>Antidepressants:</a:t>
            </a:r>
            <a:br>
              <a:rPr lang="en-US" sz="4000" dirty="0"/>
            </a:br>
            <a:r>
              <a:rPr lang="en-US" sz="3000" dirty="0" err="1"/>
              <a:t>i</a:t>
            </a:r>
            <a:r>
              <a:rPr lang="en-US" sz="3000" dirty="0"/>
              <a:t>.	</a:t>
            </a:r>
            <a:r>
              <a:rPr lang="en-US" dirty="0"/>
              <a:t>Selective Serotonin Reuptake Inhibitors (SSRIs)</a:t>
            </a:r>
            <a:br>
              <a:rPr lang="en-US" dirty="0"/>
            </a:br>
            <a:r>
              <a:rPr lang="en-US" dirty="0"/>
              <a:t>ii.   	Serotonin Noradrenaline Reuptake Inhibitors (SNRIs)</a:t>
            </a:r>
            <a:br>
              <a:rPr lang="en-US" dirty="0"/>
            </a:br>
            <a:r>
              <a:rPr lang="en-US" dirty="0"/>
              <a:t>iii.  	Noradrenergic &amp; Specific Serotonergic Antidepressants (</a:t>
            </a:r>
            <a:r>
              <a:rPr lang="en-US" dirty="0" err="1"/>
              <a:t>NaSSAs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iv.  	</a:t>
            </a:r>
            <a:r>
              <a:rPr lang="en-US" dirty="0" err="1"/>
              <a:t>Melatonergic</a:t>
            </a:r>
            <a:r>
              <a:rPr lang="en-US" dirty="0"/>
              <a:t> Agonist &amp; Serotonergic Antagonist </a:t>
            </a:r>
            <a:br>
              <a:rPr lang="en-US" dirty="0"/>
            </a:br>
            <a:r>
              <a:rPr lang="en-US" dirty="0"/>
              <a:t>v.   	Multimodal Serotonin Modulator</a:t>
            </a:r>
            <a:br>
              <a:rPr lang="en-US" dirty="0"/>
            </a:br>
            <a:r>
              <a:rPr lang="en-US" dirty="0"/>
              <a:t>vi.  	Tricyclic Antidepressants (TCAs)</a:t>
            </a:r>
            <a:br>
              <a:rPr lang="en-US" dirty="0"/>
            </a:br>
            <a:r>
              <a:rPr lang="en-US" dirty="0"/>
              <a:t>vii. 	Noradrenaline/Dopamine Reuptake Inhibitor (NDRI)</a:t>
            </a:r>
            <a:br>
              <a:rPr lang="en-US" dirty="0"/>
            </a:br>
            <a:r>
              <a:rPr lang="en-US" dirty="0"/>
              <a:t>viii. 	Monoamine Oxidase Inhibitors (MAOI)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00870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			Pharmacotherapy</a:t>
            </a:r>
            <a:r>
              <a:rPr lang="en-US" b="1" baseline="-25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b="1" dirty="0"/>
              <a:t>Other medications:</a:t>
            </a:r>
            <a:br>
              <a:rPr lang="en-US" sz="3200" dirty="0"/>
            </a:br>
            <a:r>
              <a:rPr lang="en-US" sz="3200" dirty="0"/>
              <a:t>ix.	Benzodiazepines</a:t>
            </a:r>
            <a:br>
              <a:rPr lang="en-US" sz="3200" dirty="0"/>
            </a:br>
            <a:r>
              <a:rPr lang="en-US" sz="3200" dirty="0"/>
              <a:t>x.	Non-benzodiazepine Hypnotics</a:t>
            </a:r>
            <a:br>
              <a:rPr lang="en-US" sz="3200" dirty="0"/>
            </a:br>
            <a:r>
              <a:rPr lang="en-US" sz="3200" dirty="0"/>
              <a:t>xi.	Emerging Pharmacotherapy Interventions</a:t>
            </a:r>
          </a:p>
          <a:p>
            <a:pPr marL="1371600" indent="-4572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Psychostimulants</a:t>
            </a:r>
          </a:p>
          <a:p>
            <a:pPr marL="1371600" indent="-4572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Ketamine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843847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   </a:t>
            </a:r>
            <a:r>
              <a:rPr lang="en-US" b="1" dirty="0" err="1"/>
              <a:t>i</a:t>
            </a:r>
            <a:r>
              <a:rPr lang="en-US" b="1" dirty="0"/>
              <a:t>. Selective Serotonin Reuptake Inhibitors</a:t>
            </a:r>
            <a:r>
              <a:rPr lang="en-US" b="1" baseline="-25000" dirty="0"/>
              <a:t>1</a:t>
            </a:r>
            <a:r>
              <a:rPr lang="en-US" b="1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690688"/>
            <a:ext cx="11445240" cy="423259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600" dirty="0"/>
              <a:t> </a:t>
            </a:r>
            <a:r>
              <a:rPr lang="en-US" sz="3200" b="1" dirty="0"/>
              <a:t>Efficacy: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SSRI were more effective than placebo in reducing depression scores </a:t>
            </a:r>
            <a:r>
              <a:rPr lang="pl-PL" sz="2800" dirty="0"/>
              <a:t>(MD= -1.94, 95% CI -2.50 to -1.37)</a:t>
            </a:r>
            <a:r>
              <a:rPr lang="en-US" sz="2800" dirty="0"/>
              <a:t> &amp; in remission </a:t>
            </a:r>
            <a:r>
              <a:rPr lang="pl-PL" sz="2800" dirty="0"/>
              <a:t>(RR=0.88, 95% CI 0.84 to 0.91)</a:t>
            </a:r>
            <a:r>
              <a:rPr lang="en-US" sz="2800" baseline="30000" dirty="0"/>
              <a:t>65, level I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SSRIs as a group were less effective than SNRIs for remission (OR= 1.27, 95%CI 1.06 to 1.52</a:t>
            </a:r>
            <a:r>
              <a:rPr lang="en-US" sz="2800" baseline="30000" dirty="0"/>
              <a:t>)69, level I</a:t>
            </a:r>
          </a:p>
          <a:p>
            <a:pPr marL="1260475" lvl="2" indent="-4064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/>
              <a:t>but sertraline &amp; escitalopram individually were as effective as SNRIs</a:t>
            </a:r>
            <a:r>
              <a:rPr lang="en-US" sz="2400" baseline="30000" dirty="0"/>
              <a:t>67, level I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SSRIs had lower rates of remission in MDD compared with mirtazapine, but also lower overall drop-out rates after six weeks of treatment</a:t>
            </a:r>
            <a:r>
              <a:rPr lang="en-US" sz="2800" baseline="30000" dirty="0"/>
              <a:t>70, level I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800" b="1" baseline="30000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000" b="1" baseline="30000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3D2912-1956-4BF5-8F88-74BA33FFD342}"/>
              </a:ext>
            </a:extLst>
          </p:cNvPr>
          <p:cNvSpPr txBox="1"/>
          <p:nvPr/>
        </p:nvSpPr>
        <p:spPr>
          <a:xfrm>
            <a:off x="39370" y="5676567"/>
            <a:ext cx="12113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65. Jakobsen JC, </a:t>
            </a:r>
            <a:r>
              <a:rPr lang="en-US" sz="1200" dirty="0" err="1"/>
              <a:t>Katakam</a:t>
            </a:r>
            <a:r>
              <a:rPr lang="en-US" sz="1200" dirty="0"/>
              <a:t> KK, </a:t>
            </a:r>
            <a:r>
              <a:rPr lang="en-US" sz="1200" dirty="0" err="1"/>
              <a:t>Schou</a:t>
            </a:r>
            <a:r>
              <a:rPr lang="en-US" sz="1200" dirty="0"/>
              <a:t> A, et al. Selective serotonin reuptake inhibitors versus placebo in patients with major depressive disorder. A systematic review with meta-analysis and Trial </a:t>
            </a:r>
          </a:p>
          <a:p>
            <a:r>
              <a:rPr lang="en-US" sz="1200" dirty="0"/>
              <a:t>      Sequential Analysis. BMC Psychiatry. 2017;17(1):58.</a:t>
            </a:r>
          </a:p>
          <a:p>
            <a:r>
              <a:rPr lang="en-US" sz="1200" dirty="0"/>
              <a:t>67. Cipriani A, </a:t>
            </a:r>
            <a:r>
              <a:rPr lang="en-US" sz="1200" dirty="0" err="1"/>
              <a:t>Santilli</a:t>
            </a:r>
            <a:r>
              <a:rPr lang="en-US" sz="1200" dirty="0"/>
              <a:t> C, Furukawa TA, et al. Escitalopram versus other </a:t>
            </a:r>
            <a:r>
              <a:rPr lang="en-US" sz="1200" dirty="0" err="1"/>
              <a:t>antidepressive</a:t>
            </a:r>
            <a:r>
              <a:rPr lang="en-US" sz="1200" dirty="0"/>
              <a:t> agents for depression. Cochrane Database Syst Rev. 2009(2):CD006532.</a:t>
            </a:r>
          </a:p>
          <a:p>
            <a:r>
              <a:rPr lang="en-US" sz="1200" dirty="0"/>
              <a:t>69. Machado M, </a:t>
            </a:r>
            <a:r>
              <a:rPr lang="en-US" sz="1200" dirty="0" err="1"/>
              <a:t>Einarson</a:t>
            </a:r>
            <a:r>
              <a:rPr lang="en-US" sz="1200" dirty="0"/>
              <a:t> TR. Comparison of SSRIs and SNRIs in major depressive disorder: a meta-analysis of head-to-head randomized clinical trials. J Clin Pharm </a:t>
            </a:r>
            <a:r>
              <a:rPr lang="en-US" sz="1200" dirty="0" err="1"/>
              <a:t>Ther</a:t>
            </a:r>
            <a:r>
              <a:rPr lang="en-US" sz="1200" dirty="0"/>
              <a:t>. 2010;35(2):177-188.</a:t>
            </a:r>
          </a:p>
          <a:p>
            <a:r>
              <a:rPr lang="en-US" sz="1200" dirty="0"/>
              <a:t>70. </a:t>
            </a:r>
            <a:r>
              <a:rPr lang="en-US" sz="1200" dirty="0" err="1"/>
              <a:t>Thase</a:t>
            </a:r>
            <a:r>
              <a:rPr lang="en-US" sz="1200" dirty="0"/>
              <a:t> ME, Nierenberg AA, </a:t>
            </a:r>
            <a:r>
              <a:rPr lang="en-US" sz="1200" dirty="0" err="1"/>
              <a:t>Vrijland</a:t>
            </a:r>
            <a:r>
              <a:rPr lang="en-US" sz="1200" dirty="0"/>
              <a:t> P, et al. Remission with mirtazapine and selective serotonin reuptake inhibitors: a meta-analysis of individual patient data from 15 controlled trials of acute </a:t>
            </a:r>
          </a:p>
          <a:p>
            <a:r>
              <a:rPr lang="en-US" sz="1200" dirty="0"/>
              <a:t>       phase treatment of major depression. Int Clin </a:t>
            </a:r>
            <a:r>
              <a:rPr lang="en-US" sz="1200" dirty="0" err="1"/>
              <a:t>Psychopharmacol</a:t>
            </a:r>
            <a:r>
              <a:rPr lang="en-US" sz="1200" dirty="0"/>
              <a:t>. 2010;25(4):189-198.</a:t>
            </a:r>
          </a:p>
        </p:txBody>
      </p:sp>
    </p:spTree>
    <p:extLst>
      <p:ext uri="{BB962C8B-B14F-4D97-AF65-F5344CB8AC3E}">
        <p14:creationId xmlns:p14="http://schemas.microsoft.com/office/powerpoint/2010/main" val="3936768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   </a:t>
            </a:r>
            <a:r>
              <a:rPr lang="en-US" b="1" dirty="0" err="1"/>
              <a:t>i</a:t>
            </a:r>
            <a:r>
              <a:rPr lang="en-US" b="1" dirty="0"/>
              <a:t>. Selective Serotonin Reuptake Inhibitors</a:t>
            </a:r>
            <a:r>
              <a:rPr lang="en-US" b="1" baseline="-25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9145"/>
            <a:ext cx="10515600" cy="4725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2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b="1" dirty="0"/>
              <a:t>Tolerability/safety:</a:t>
            </a:r>
          </a:p>
          <a:p>
            <a:pPr marL="803275" indent="-346075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SSRIs had increased risk of adverse events compared with placebo </a:t>
            </a:r>
            <a:r>
              <a:rPr lang="en-US" baseline="30000" dirty="0"/>
              <a:t>65, level I </a:t>
            </a:r>
            <a:r>
              <a:rPr lang="en-US" dirty="0"/>
              <a:t>but had lower dropout rates due to ADRs compared with SNRIs</a:t>
            </a:r>
            <a:r>
              <a:rPr lang="en-US" baseline="30000" dirty="0"/>
              <a:t>69, level I</a:t>
            </a:r>
          </a:p>
          <a:p>
            <a:pPr marL="803275" indent="-346075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NS difference in suicide attempts in SSRI-treated patients compared with untreated patients </a:t>
            </a:r>
            <a:r>
              <a:rPr lang="pl-PL" dirty="0"/>
              <a:t>(HR=0.65, 95% CI 0.14 to 3.02)</a:t>
            </a:r>
            <a:r>
              <a:rPr lang="en-US" dirty="0"/>
              <a:t>, or with SNRI-treated patients </a:t>
            </a:r>
            <a:r>
              <a:rPr lang="it-IT" dirty="0"/>
              <a:t>(HR=0.76, 95% CI 0.36 to 1.63)</a:t>
            </a:r>
            <a:r>
              <a:rPr lang="en-US" baseline="30000" dirty="0"/>
              <a:t>71, level II-2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2EF5FE-931F-4BA6-9E43-E0F35FDE28FA}"/>
              </a:ext>
            </a:extLst>
          </p:cNvPr>
          <p:cNvSpPr txBox="1"/>
          <p:nvPr/>
        </p:nvSpPr>
        <p:spPr>
          <a:xfrm>
            <a:off x="0" y="5473005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65. Jakobsen JC, </a:t>
            </a:r>
            <a:r>
              <a:rPr lang="en-US" sz="1400" dirty="0" err="1"/>
              <a:t>Katakam</a:t>
            </a:r>
            <a:r>
              <a:rPr lang="en-US" sz="1400" dirty="0"/>
              <a:t> KK, </a:t>
            </a:r>
            <a:r>
              <a:rPr lang="en-US" sz="1400" dirty="0" err="1"/>
              <a:t>Schou</a:t>
            </a:r>
            <a:r>
              <a:rPr lang="en-US" sz="1400" dirty="0"/>
              <a:t> A, et al. Selective serotonin reuptake inhibitors versus placebo in patients with major depressive disorder. A systematic </a:t>
            </a:r>
          </a:p>
          <a:p>
            <a:r>
              <a:rPr lang="en-US" sz="1400" dirty="0"/>
              <a:t>       review with meta-analysis and Trial Sequential Analysis. BMC Psychiatry. 2017;17(1):58.</a:t>
            </a:r>
          </a:p>
          <a:p>
            <a:r>
              <a:rPr lang="en-US" sz="1400" dirty="0"/>
              <a:t>69. Machado M, </a:t>
            </a:r>
            <a:r>
              <a:rPr lang="en-US" sz="1400" dirty="0" err="1"/>
              <a:t>Einarson</a:t>
            </a:r>
            <a:r>
              <a:rPr lang="en-US" sz="1400" dirty="0"/>
              <a:t> TR. Comparison of SSRIs and SNRIs in major depressive disorder: a meta-analysis of head-to-head randomized clinical trials. J Clin Pharm </a:t>
            </a:r>
          </a:p>
          <a:p>
            <a:r>
              <a:rPr lang="en-US" sz="1400" dirty="0"/>
              <a:t>       </a:t>
            </a:r>
            <a:r>
              <a:rPr lang="en-US" sz="1400" dirty="0" err="1"/>
              <a:t>Ther</a:t>
            </a:r>
            <a:r>
              <a:rPr lang="en-US" sz="1400" dirty="0"/>
              <a:t>. 2010;35(2):177-188.</a:t>
            </a:r>
          </a:p>
          <a:p>
            <a:r>
              <a:rPr lang="en-US" sz="1400" dirty="0"/>
              <a:t>71. </a:t>
            </a:r>
            <a:r>
              <a:rPr lang="en-US" sz="1400" dirty="0" err="1"/>
              <a:t>Valuck</a:t>
            </a:r>
            <a:r>
              <a:rPr lang="en-US" sz="1400" dirty="0"/>
              <a:t> RJ, Libby AM, Anderson HD, et al. Comparison of antidepressant classes and the risk and time course of suicide attempts in adults: propensity matched, </a:t>
            </a:r>
          </a:p>
          <a:p>
            <a:r>
              <a:rPr lang="en-US" sz="1400" dirty="0"/>
              <a:t>       retrospective cohort study. Br J Psychiatry. 2016;208(3):271-279.</a:t>
            </a:r>
          </a:p>
        </p:txBody>
      </p:sp>
    </p:spTree>
    <p:extLst>
      <p:ext uri="{BB962C8B-B14F-4D97-AF65-F5344CB8AC3E}">
        <p14:creationId xmlns:p14="http://schemas.microsoft.com/office/powerpoint/2010/main" val="2055454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/>
              <a:t>  		     </a:t>
            </a:r>
            <a:r>
              <a:rPr lang="en-US" b="1" dirty="0"/>
              <a:t>ii.  Serotonin Noradrenaline </a:t>
            </a:r>
            <a:br>
              <a:rPr lang="en-US" b="1" dirty="0"/>
            </a:br>
            <a:r>
              <a:rPr lang="en-US" b="1" dirty="0"/>
              <a:t>                    Reuptake Inhibitors (SNRIs)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690688"/>
            <a:ext cx="11109960" cy="4802187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7000" b="1" dirty="0"/>
              <a:t>Efficacy:</a:t>
            </a:r>
          </a:p>
          <a:p>
            <a:pPr marL="803275" indent="-346075" algn="just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6000" dirty="0"/>
              <a:t>For response in moderate to severe MDD, venlafaxine was more effective than SSRIs, but showed NS difference compared with duloxetine &amp; TCAs; duloxetine had no difference in response rate compared with SSRI </a:t>
            </a:r>
            <a:r>
              <a:rPr lang="en-US" sz="6000" baseline="30000" dirty="0"/>
              <a:t>72,level I</a:t>
            </a:r>
          </a:p>
          <a:p>
            <a:pPr marL="803275" indent="-346075" algn="just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6000" dirty="0"/>
              <a:t>For remission, there was NS difference between duloxetine or venlafaxine &amp; SSRIs; there was also no significant difference between venlafaxine &amp; TCAs</a:t>
            </a:r>
            <a:r>
              <a:rPr lang="en-US" sz="6000" baseline="30000" dirty="0"/>
              <a:t>72, level I</a:t>
            </a:r>
          </a:p>
          <a:p>
            <a:pPr marL="803275" indent="-346075" algn="just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6000" dirty="0"/>
              <a:t>Desvenlafaxine  was  significantly  more effective in both response &amp; remission rate compared with placebo &amp; antidepressants in general (i.e. venlafaxine, duloxetine or escitalopram)</a:t>
            </a:r>
            <a:r>
              <a:rPr lang="en-US" sz="6000" baseline="30000" dirty="0"/>
              <a:t>73, level I</a:t>
            </a:r>
            <a:endParaRPr lang="en-MY" sz="6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38BEE5-265C-4311-8947-D17544068891}"/>
              </a:ext>
            </a:extLst>
          </p:cNvPr>
          <p:cNvSpPr txBox="1"/>
          <p:nvPr/>
        </p:nvSpPr>
        <p:spPr>
          <a:xfrm>
            <a:off x="0" y="5903893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72. </a:t>
            </a:r>
            <a:r>
              <a:rPr lang="en-US" sz="1400" dirty="0" err="1"/>
              <a:t>Schueler</a:t>
            </a:r>
            <a:r>
              <a:rPr lang="en-US" sz="1400" dirty="0"/>
              <a:t> YB, </a:t>
            </a:r>
            <a:r>
              <a:rPr lang="en-US" sz="1400" dirty="0" err="1"/>
              <a:t>Koesters</a:t>
            </a:r>
            <a:r>
              <a:rPr lang="en-US" sz="1400" dirty="0"/>
              <a:t> M, </a:t>
            </a:r>
            <a:r>
              <a:rPr lang="en-US" sz="1400" dirty="0" err="1"/>
              <a:t>Wieseler</a:t>
            </a:r>
            <a:r>
              <a:rPr lang="en-US" sz="1400" dirty="0"/>
              <a:t> B, et al. A systematic review of duloxetine and venlafaxine in major depression, including unpublished data. Acta </a:t>
            </a:r>
            <a:r>
              <a:rPr lang="en-US" sz="1400" dirty="0" err="1"/>
              <a:t>Psychiatr</a:t>
            </a:r>
            <a:r>
              <a:rPr lang="en-US" sz="1400" dirty="0"/>
              <a:t> </a:t>
            </a:r>
          </a:p>
          <a:p>
            <a:r>
              <a:rPr lang="en-US" sz="1400" dirty="0"/>
              <a:t>       Scand. 2011;123(4):247-265.</a:t>
            </a:r>
          </a:p>
          <a:p>
            <a:r>
              <a:rPr lang="en-US" sz="1400" dirty="0"/>
              <a:t>73. </a:t>
            </a:r>
            <a:r>
              <a:rPr lang="en-US" sz="1400" dirty="0" err="1"/>
              <a:t>Laoutidis</a:t>
            </a:r>
            <a:r>
              <a:rPr lang="en-US" sz="1400" dirty="0"/>
              <a:t> ZG, </a:t>
            </a:r>
            <a:r>
              <a:rPr lang="en-US" sz="1400" dirty="0" err="1"/>
              <a:t>Kioulos</a:t>
            </a:r>
            <a:r>
              <a:rPr lang="en-US" sz="1400" dirty="0"/>
              <a:t> KT. Desvenlafaxine for the acute treatment of depression: a systematic review and meta-analysis. </a:t>
            </a:r>
            <a:r>
              <a:rPr lang="en-US" sz="1400" dirty="0" err="1"/>
              <a:t>Pharmacopsychiatry</a:t>
            </a:r>
            <a:r>
              <a:rPr lang="en-US" sz="1400" dirty="0"/>
              <a:t>. 2015;48(6):187-</a:t>
            </a:r>
          </a:p>
          <a:p>
            <a:r>
              <a:rPr lang="en-US" sz="1400" dirty="0"/>
              <a:t>       199.</a:t>
            </a:r>
          </a:p>
        </p:txBody>
      </p:sp>
    </p:spTree>
    <p:extLst>
      <p:ext uri="{BB962C8B-B14F-4D97-AF65-F5344CB8AC3E}">
        <p14:creationId xmlns:p14="http://schemas.microsoft.com/office/powerpoint/2010/main" val="1041872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/>
              <a:t>  </a:t>
            </a:r>
            <a:r>
              <a:rPr lang="en-US" sz="3600" b="1" dirty="0"/>
              <a:t> 		      </a:t>
            </a:r>
            <a:r>
              <a:rPr lang="en-US" b="1" dirty="0"/>
              <a:t>ii.  Serotonin Noradrenaline </a:t>
            </a:r>
            <a:br>
              <a:rPr lang="en-US" b="1" dirty="0"/>
            </a:br>
            <a:r>
              <a:rPr lang="en-US" b="1" dirty="0"/>
              <a:t>                    Reuptake Inhibitors (SNRIs)</a:t>
            </a:r>
            <a:r>
              <a:rPr lang="en-US" b="1" baseline="-25000" dirty="0"/>
              <a:t>2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4500" b="1" dirty="0"/>
              <a:t>Tolerability/Safety:</a:t>
            </a:r>
          </a:p>
          <a:p>
            <a:pPr marL="803275" indent="-34607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4000" dirty="0"/>
              <a:t>Adverse events:</a:t>
            </a:r>
          </a:p>
          <a:p>
            <a:pPr marL="1260475" lvl="1" indent="-3460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3600" dirty="0"/>
              <a:t>higher in duloxetine compared with venlafaxine (OR=1.79, 95% CI 1.16 to 2.78</a:t>
            </a:r>
            <a:r>
              <a:rPr lang="en-US" sz="3200" dirty="0"/>
              <a:t>)</a:t>
            </a:r>
            <a:r>
              <a:rPr lang="en-US" sz="3200" baseline="30000" dirty="0"/>
              <a:t>72,level I</a:t>
            </a:r>
            <a:endParaRPr lang="en-US" sz="3600" baseline="30000" dirty="0"/>
          </a:p>
          <a:p>
            <a:pPr marL="1260475" lvl="1" indent="-3460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3600" dirty="0"/>
              <a:t>higher in duloxetine &amp; venlafaxine  compared with SSRIs [OR=1.38 (95% CI 1.15 to 1.66) &amp; OR=1.53 (95% CI 1.10 to 2.13) respectively</a:t>
            </a:r>
            <a:r>
              <a:rPr lang="en-US" sz="3200" dirty="0"/>
              <a:t>]</a:t>
            </a:r>
            <a:r>
              <a:rPr lang="en-US" sz="3200" baseline="30000" dirty="0"/>
              <a:t>69 &amp; 72, level I</a:t>
            </a:r>
            <a:endParaRPr lang="en-US" sz="3600" baseline="30000" dirty="0"/>
          </a:p>
          <a:p>
            <a:pPr marL="1260475" lvl="1" indent="-346075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3600" dirty="0"/>
              <a:t>non-significantly differed between venlafaxine &amp; TCAs (OR=0.97, 95% CI 0.67 to 1.41)</a:t>
            </a:r>
            <a:r>
              <a:rPr lang="en-US" sz="3200" baseline="30000" dirty="0"/>
              <a:t>72,level I</a:t>
            </a:r>
            <a:endParaRPr lang="en-US" sz="3600" baseline="30000" dirty="0"/>
          </a:p>
          <a:p>
            <a:pPr marL="803275" indent="-34607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4000" dirty="0"/>
              <a:t>Discontinuation rate was higher in desvenlafaxine compared with placebo (RR=1.98, 95 % CI 1.45 to 2.69)</a:t>
            </a:r>
            <a:r>
              <a:rPr lang="en-US" sz="4000" baseline="30000" dirty="0"/>
              <a:t>73, level I</a:t>
            </a:r>
            <a:endParaRPr lang="en-US" sz="3600" baseline="300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10558F-1AFF-4FA7-AAC6-608AA5B7F030}"/>
              </a:ext>
            </a:extLst>
          </p:cNvPr>
          <p:cNvSpPr txBox="1"/>
          <p:nvPr/>
        </p:nvSpPr>
        <p:spPr>
          <a:xfrm>
            <a:off x="42042" y="6178976"/>
            <a:ext cx="12107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72. </a:t>
            </a:r>
            <a:r>
              <a:rPr lang="en-US" sz="1200" dirty="0" err="1"/>
              <a:t>Schueler</a:t>
            </a:r>
            <a:r>
              <a:rPr lang="en-US" sz="1200" dirty="0"/>
              <a:t> YB, </a:t>
            </a:r>
            <a:r>
              <a:rPr lang="en-US" sz="1200" dirty="0" err="1"/>
              <a:t>Koesters</a:t>
            </a:r>
            <a:r>
              <a:rPr lang="en-US" sz="1200" dirty="0"/>
              <a:t> M, </a:t>
            </a:r>
            <a:r>
              <a:rPr lang="en-US" sz="1200" dirty="0" err="1"/>
              <a:t>Wieseler</a:t>
            </a:r>
            <a:r>
              <a:rPr lang="en-US" sz="1200" dirty="0"/>
              <a:t> B, et al. A systematic review of duloxetine and venlafaxine in major depression, including unpublished data. Acta </a:t>
            </a:r>
            <a:r>
              <a:rPr lang="en-US" sz="1200" dirty="0" err="1"/>
              <a:t>Psychiatr</a:t>
            </a:r>
            <a:r>
              <a:rPr lang="en-US" sz="1200" dirty="0"/>
              <a:t> Scand. 2011;123(4):247-265.</a:t>
            </a:r>
          </a:p>
          <a:p>
            <a:r>
              <a:rPr lang="en-US" sz="1200" dirty="0"/>
              <a:t>73. </a:t>
            </a:r>
            <a:r>
              <a:rPr lang="en-US" sz="1200" dirty="0" err="1"/>
              <a:t>Laoutidis</a:t>
            </a:r>
            <a:r>
              <a:rPr lang="en-US" sz="1200" dirty="0"/>
              <a:t> ZG, </a:t>
            </a:r>
            <a:r>
              <a:rPr lang="en-US" sz="1200" dirty="0" err="1"/>
              <a:t>Kioulos</a:t>
            </a:r>
            <a:r>
              <a:rPr lang="en-US" sz="1200" dirty="0"/>
              <a:t> KT. Desvenlafaxine for the acute treatment of depression: a systematic review and meta-analysis. </a:t>
            </a:r>
            <a:r>
              <a:rPr lang="en-US" sz="1200" dirty="0" err="1"/>
              <a:t>Pharmacopsychiatry</a:t>
            </a:r>
            <a:r>
              <a:rPr lang="en-US" sz="1200" dirty="0"/>
              <a:t>. 2015;48(6):187-199.</a:t>
            </a:r>
          </a:p>
          <a:p>
            <a:r>
              <a:rPr lang="en-US" sz="1200" dirty="0"/>
              <a:t>69. Machado M, </a:t>
            </a:r>
            <a:r>
              <a:rPr lang="en-US" sz="1200" dirty="0" err="1"/>
              <a:t>Einarson</a:t>
            </a:r>
            <a:r>
              <a:rPr lang="en-US" sz="1200" dirty="0"/>
              <a:t> TR. Comparison of SSRIs and SNRIs in major depressive disorder: a meta-analysis of head-to-head randomized clinical trials. J Clin Pharm </a:t>
            </a:r>
            <a:r>
              <a:rPr lang="en-US" sz="1200" dirty="0" err="1"/>
              <a:t>Ther</a:t>
            </a:r>
            <a:r>
              <a:rPr lang="en-US" sz="1200" dirty="0"/>
              <a:t>. 2010;35(2):177-188.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61134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  		iii.	Noradrenergic &amp; Specific </a:t>
            </a:r>
            <a:br>
              <a:rPr lang="en-US" b="1" dirty="0"/>
            </a:br>
            <a:r>
              <a:rPr lang="en-US" b="1" dirty="0"/>
              <a:t>		Serotonergic Antidepressants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0093"/>
            <a:ext cx="10515600" cy="472503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sz="3200" dirty="0"/>
          </a:p>
          <a:p>
            <a:pPr marL="457200" indent="-457200">
              <a:lnSpc>
                <a:spcPct val="100000"/>
              </a:lnSpc>
            </a:pPr>
            <a:r>
              <a:rPr lang="en-US" sz="3200" dirty="0"/>
              <a:t>Mirtazapine:</a:t>
            </a:r>
            <a:r>
              <a:rPr lang="en-US" sz="3200" baseline="30000" dirty="0"/>
              <a:t>74, level I</a:t>
            </a:r>
          </a:p>
          <a:p>
            <a:pPr marL="914400" lvl="1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800" dirty="0"/>
              <a:t>significantly more effective than SSRIs &amp; SNRIs in terms of response &amp; remission at 2 weeks, &amp; response at 6 - 12 weeks; there was NS compared with TCAs in terms of response at 2 weeks &amp; 6 - 12 weeks</a:t>
            </a:r>
          </a:p>
          <a:p>
            <a:pPr marL="914400" lvl="1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800" dirty="0"/>
              <a:t>more likely to cause weight gain or increased appetite &amp; somnolence than SSRIs but less likely to cause nausea or vomiting &amp; sexual dysfunction</a:t>
            </a:r>
            <a:br>
              <a:rPr lang="en-US" sz="3000" dirty="0"/>
            </a:br>
            <a:r>
              <a:rPr lang="en-US" sz="3600" dirty="0"/>
              <a:t>						</a:t>
            </a:r>
            <a:endParaRPr lang="da-DK" sz="2800" dirty="0"/>
          </a:p>
          <a:p>
            <a:pPr marL="914400" lvl="1" indent="-457200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0" indent="0">
              <a:lnSpc>
                <a:spcPct val="100000"/>
              </a:lnSpc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C665E9-6BA4-4C38-B8D7-C83C08C158A7}"/>
              </a:ext>
            </a:extLst>
          </p:cNvPr>
          <p:cNvSpPr txBox="1"/>
          <p:nvPr/>
        </p:nvSpPr>
        <p:spPr>
          <a:xfrm>
            <a:off x="0" y="6526972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74. Watanabe N, Omori IM, Nakagawa A, et al. Mirtazapine versus other </a:t>
            </a:r>
            <a:r>
              <a:rPr lang="en-US" sz="1400" dirty="0" err="1"/>
              <a:t>antidepressive</a:t>
            </a:r>
            <a:r>
              <a:rPr lang="en-US" sz="1400" dirty="0"/>
              <a:t> agents for depression. Cochrane Database Syst Rev. 2011(12):CD006528.</a:t>
            </a:r>
          </a:p>
        </p:txBody>
      </p:sp>
    </p:spTree>
    <p:extLst>
      <p:ext uri="{BB962C8B-B14F-4D97-AF65-F5344CB8AC3E}">
        <p14:creationId xmlns:p14="http://schemas.microsoft.com/office/powerpoint/2010/main" val="371599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Learning Objectives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5840" y="2325714"/>
            <a:ext cx="9077960" cy="3231806"/>
          </a:xfrm>
        </p:spPr>
        <p:txBody>
          <a:bodyPr>
            <a:normAutofit/>
          </a:bodyPr>
          <a:lstStyle/>
          <a:p>
            <a:endParaRPr lang="en-MY" sz="32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dirty="0"/>
              <a:t>To understand the efficacy &amp; tolerability of various pharmacological agents in the management of MDD.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4" descr="Image result for TICK">
            <a:extLst>
              <a:ext uri="{FF2B5EF4-FFF2-40B4-BE49-F238E27FC236}">
                <a16:creationId xmlns:a16="http://schemas.microsoft.com/office/drawing/2014/main" id="{3B8643B7-5304-423C-9531-3B01D8DAA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354" y="2904240"/>
            <a:ext cx="962851" cy="83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87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/>
              <a:t> 		</a:t>
            </a:r>
            <a:r>
              <a:rPr lang="en-US" b="1" dirty="0">
                <a:solidFill>
                  <a:prstClr val="black"/>
                </a:solidFill>
              </a:rPr>
              <a:t>iii.	Noradrenergic &amp; Specific </a:t>
            </a:r>
            <a:br>
              <a:rPr lang="en-US" b="1" dirty="0">
                <a:solidFill>
                  <a:prstClr val="black"/>
                </a:solidFill>
              </a:rPr>
            </a:br>
            <a:r>
              <a:rPr lang="en-US" b="1" dirty="0">
                <a:solidFill>
                  <a:prstClr val="black"/>
                </a:solidFill>
              </a:rPr>
              <a:t>		Serotonergic Antidepressants</a:t>
            </a:r>
            <a:r>
              <a:rPr lang="en-US" b="1" baseline="-25000" dirty="0">
                <a:solidFill>
                  <a:prstClr val="black"/>
                </a:solidFill>
              </a:rPr>
              <a:t>2</a:t>
            </a:r>
            <a:endParaRPr lang="en-US" sz="40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110672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Mirtazapine:</a:t>
            </a:r>
            <a:r>
              <a:rPr lang="en-US" sz="3200" baseline="30000" dirty="0"/>
              <a:t>75, level I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more likely than SNRIs to cause fatigue; less likely than TCAs to cause hypertension/tachycardia &amp; tremor</a:t>
            </a:r>
            <a:br>
              <a:rPr lang="en-US" sz="3200" dirty="0"/>
            </a:br>
            <a:r>
              <a:rPr lang="en-US" sz="3600" dirty="0"/>
              <a:t>					</a:t>
            </a: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63EF59-E887-4714-8B12-AA8CDD4B55E3}"/>
              </a:ext>
            </a:extLst>
          </p:cNvPr>
          <p:cNvSpPr txBox="1"/>
          <p:nvPr/>
        </p:nvSpPr>
        <p:spPr>
          <a:xfrm>
            <a:off x="0" y="6334780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75. Watanabe N, Omori IM, Nakagawa A, et al. Safety reporting and adverse-event profile of mirtazapine described in randomized controlled trials in comparison with </a:t>
            </a:r>
          </a:p>
          <a:p>
            <a:r>
              <a:rPr lang="en-US" sz="1400" dirty="0"/>
              <a:t>       other classes of antidepressants in the acute-phase treatment of adults with depression: systematic review and meta-analysis. CNS Drugs. 2010;24(1):35-53.</a:t>
            </a:r>
          </a:p>
        </p:txBody>
      </p:sp>
    </p:spTree>
    <p:extLst>
      <p:ext uri="{BB962C8B-B14F-4D97-AF65-F5344CB8AC3E}">
        <p14:creationId xmlns:p14="http://schemas.microsoft.com/office/powerpoint/2010/main" val="1639649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4000" b="1" dirty="0"/>
              <a:t>  		 </a:t>
            </a:r>
            <a:r>
              <a:rPr lang="sv-SE" b="1" dirty="0"/>
              <a:t>iv.  Melatonergic Agonist </a:t>
            </a:r>
            <a:br>
              <a:rPr lang="sv-SE" b="1" dirty="0"/>
            </a:br>
            <a:r>
              <a:rPr lang="sv-SE" b="1" dirty="0"/>
              <a:t>		&amp; Serotonergic Antagonist</a:t>
            </a:r>
            <a:r>
              <a:rPr lang="sv-SE" b="1" baseline="-25000" dirty="0"/>
              <a:t>1 </a:t>
            </a:r>
            <a:endParaRPr lang="en-US" b="1" baseline="-25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Agomelatine: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had higher response rate compared with placebo (RR=1.25, 95% CI 1.11 to1.41)</a:t>
            </a:r>
            <a:r>
              <a:rPr lang="en-US" sz="3200" baseline="30000" dirty="0"/>
              <a:t>77, level I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NS difference in response &amp; remission rates when compared with SSRIs (paroxetine, fluoxetine, sertraline, escitalopram) &amp; SNRI (venlafaxine)</a:t>
            </a:r>
            <a:r>
              <a:rPr lang="en-US" sz="3200" baseline="30000" dirty="0"/>
              <a:t>78, level I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1278D2-5C31-4ABC-8863-D2C814DD9E8B}"/>
              </a:ext>
            </a:extLst>
          </p:cNvPr>
          <p:cNvSpPr txBox="1"/>
          <p:nvPr/>
        </p:nvSpPr>
        <p:spPr>
          <a:xfrm>
            <a:off x="162560" y="6334780"/>
            <a:ext cx="121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77. Taylor D, </a:t>
            </a:r>
            <a:r>
              <a:rPr lang="en-US" sz="1400" dirty="0" err="1"/>
              <a:t>Sparshatt</a:t>
            </a:r>
            <a:r>
              <a:rPr lang="en-US" sz="1400" dirty="0"/>
              <a:t> A, Varma S, et al. Antidepressant efficacy of agomelatine: meta-analysis of published and unpublished studies. BMJ. 2014;348:g1888.</a:t>
            </a:r>
          </a:p>
          <a:p>
            <a:r>
              <a:rPr lang="en-US" sz="1400" dirty="0"/>
              <a:t>78. </a:t>
            </a:r>
            <a:r>
              <a:rPr lang="en-US" sz="1400" dirty="0" err="1"/>
              <a:t>Guaiana</a:t>
            </a:r>
            <a:r>
              <a:rPr lang="en-US" sz="1400" dirty="0"/>
              <a:t> G, Gupta S, Chiodo D, et al. Agomelatine versus other </a:t>
            </a:r>
            <a:r>
              <a:rPr lang="en-US" sz="1400" dirty="0" err="1"/>
              <a:t>antidepressive</a:t>
            </a:r>
            <a:r>
              <a:rPr lang="en-US" sz="1400" dirty="0"/>
              <a:t> agents for major depression. Cochrane Database Syst Rev. 2013(12):CD008851.</a:t>
            </a:r>
          </a:p>
        </p:txBody>
      </p:sp>
    </p:spTree>
    <p:extLst>
      <p:ext uri="{BB962C8B-B14F-4D97-AF65-F5344CB8AC3E}">
        <p14:creationId xmlns:p14="http://schemas.microsoft.com/office/powerpoint/2010/main" val="3250042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 		  </a:t>
            </a:r>
            <a:r>
              <a:rPr lang="sv-SE" b="1" dirty="0"/>
              <a:t>iv.  Melatonergic Agonist </a:t>
            </a:r>
            <a:br>
              <a:rPr lang="sv-SE" b="1" dirty="0"/>
            </a:br>
            <a:r>
              <a:rPr lang="sv-SE" b="1" dirty="0"/>
              <a:t>		&amp; Serotonergic Antagonist</a:t>
            </a:r>
            <a:r>
              <a:rPr lang="sv-SE" b="1" baseline="-25000" dirty="0"/>
              <a:t>2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8674"/>
            <a:ext cx="10515600" cy="4725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Agomelatine: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had less side effects including sexual dysfunction compared with SSRIs (paroxetine, fluoxetine, sertraline, escitalopram) (RR=0.91, 95% CI 0.84 to 0.98)</a:t>
            </a:r>
            <a:r>
              <a:rPr lang="en-US" baseline="30000" dirty="0"/>
              <a:t>78, level I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lower drop-out rate due to side effects compared with other antidepressants agents (escitalopram, fluoxetine, sertraline, paroxetine &amp; venlafaxine) (RR = 0.61, 95% CI 0.48 to 0.78)</a:t>
            </a:r>
            <a:r>
              <a:rPr lang="en-US" baseline="30000" dirty="0"/>
              <a:t>77, level I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reported to cause elevated liver enzymes but serious hepatic reactions were rare; liver function test is required at approximate 3, 6, 12 &amp; 24 weeks after initiation dose, after dose increment or when clinically indicated</a:t>
            </a:r>
            <a:r>
              <a:rPr lang="en-US" baseline="30000" dirty="0"/>
              <a:t>79, level I</a:t>
            </a:r>
            <a:endParaRPr lang="en-MY" b="1" baseline="30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endParaRPr lang="en-US" sz="33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6BCCF2-04D9-498F-B3D4-FD2444D66D98}"/>
              </a:ext>
            </a:extLst>
          </p:cNvPr>
          <p:cNvSpPr txBox="1"/>
          <p:nvPr/>
        </p:nvSpPr>
        <p:spPr>
          <a:xfrm>
            <a:off x="198120" y="6123543"/>
            <a:ext cx="11795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77. Taylor D, </a:t>
            </a:r>
            <a:r>
              <a:rPr lang="en-US" sz="1400" dirty="0" err="1"/>
              <a:t>Sparshatt</a:t>
            </a:r>
            <a:r>
              <a:rPr lang="en-US" sz="1400" dirty="0"/>
              <a:t> A, Varma S, et al. Antidepressant efficacy of agomelatine: meta-analysis of published and unpublished studies. BMJ. 2014;348:g1888.</a:t>
            </a:r>
          </a:p>
          <a:p>
            <a:r>
              <a:rPr lang="en-US" sz="1400" dirty="0"/>
              <a:t>78. </a:t>
            </a:r>
            <a:r>
              <a:rPr lang="en-US" sz="1400" dirty="0" err="1"/>
              <a:t>Guaiana</a:t>
            </a:r>
            <a:r>
              <a:rPr lang="en-US" sz="1400" dirty="0"/>
              <a:t> G, Gupta S, Chiodo D, et al. Agomelatine versus other </a:t>
            </a:r>
            <a:r>
              <a:rPr lang="en-US" sz="1400" dirty="0" err="1"/>
              <a:t>antidepressive</a:t>
            </a:r>
            <a:r>
              <a:rPr lang="en-US" sz="1400" dirty="0"/>
              <a:t> agents for major depression. Cochrane Database Syst Rev. 2013(12):CD008851.</a:t>
            </a:r>
          </a:p>
          <a:p>
            <a:r>
              <a:rPr lang="en-US" sz="1400" dirty="0"/>
              <a:t>79. </a:t>
            </a:r>
            <a:r>
              <a:rPr lang="en-US" sz="1400" dirty="0" err="1"/>
              <a:t>Freiesleben</a:t>
            </a:r>
            <a:r>
              <a:rPr lang="en-US" sz="1400" dirty="0"/>
              <a:t> SD, </a:t>
            </a:r>
            <a:r>
              <a:rPr lang="en-US" sz="1400" dirty="0" err="1"/>
              <a:t>Furczyk</a:t>
            </a:r>
            <a:r>
              <a:rPr lang="en-US" sz="1400" dirty="0"/>
              <a:t> K. A systematic review of agomelatine-induced liver </a:t>
            </a:r>
            <a:r>
              <a:rPr lang="pl-PL" sz="1400" dirty="0"/>
              <a:t>injury. J Mol Psychiatry. 2015;3(1):4.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217726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	v.  Multimodal Serotonin Modulator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/>
              <a:t>Vortioxetine:</a:t>
            </a:r>
          </a:p>
          <a:p>
            <a:pPr marL="803275" indent="-346075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significantly more effective than placebo in terms of response &amp; remission for acute treatment of MDD</a:t>
            </a:r>
            <a:r>
              <a:rPr lang="en-US" baseline="30000" dirty="0"/>
              <a:t>82-83, level I</a:t>
            </a:r>
          </a:p>
          <a:p>
            <a:pPr marL="803275" indent="-346075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less effective compared with duloxetine for response (RR=0.86, 95% CI 0.79 to 0.94) &amp; reduction of depressive symptoms (MD=1.99, 95% CI 1.15 to 2.83); but NS difference when compared with venlafaxine for similar outcomes</a:t>
            </a:r>
            <a:r>
              <a:rPr lang="en-US" baseline="30000" dirty="0"/>
              <a:t>83, level I</a:t>
            </a:r>
          </a:p>
          <a:p>
            <a:pPr marL="803275" indent="-346075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NS difference for remission compared with SNRIs in adults with acute MDD</a:t>
            </a:r>
            <a:r>
              <a:rPr lang="en-US" baseline="30000" dirty="0"/>
              <a:t>80, level I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D6DE94-DAB4-423D-88BC-F47DA355C81D}"/>
              </a:ext>
            </a:extLst>
          </p:cNvPr>
          <p:cNvSpPr txBox="1"/>
          <p:nvPr/>
        </p:nvSpPr>
        <p:spPr>
          <a:xfrm>
            <a:off x="1" y="6077376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80. </a:t>
            </a:r>
            <a:r>
              <a:rPr lang="en-US" sz="1200" dirty="0" err="1"/>
              <a:t>Koesters</a:t>
            </a:r>
            <a:r>
              <a:rPr lang="en-US" sz="1200" dirty="0"/>
              <a:t> M, </a:t>
            </a:r>
            <a:r>
              <a:rPr lang="en-US" sz="1200" dirty="0" err="1"/>
              <a:t>Ostuzzi</a:t>
            </a:r>
            <a:r>
              <a:rPr lang="en-US" sz="1200" dirty="0"/>
              <a:t> G, </a:t>
            </a:r>
            <a:r>
              <a:rPr lang="en-US" sz="1200" dirty="0" err="1"/>
              <a:t>Guaiana</a:t>
            </a:r>
            <a:r>
              <a:rPr lang="en-US" sz="1200" dirty="0"/>
              <a:t> G, et al. Vortioxetine for depression in adults. Cochrane Database Syst Rev. 2017;7:CD011520.</a:t>
            </a:r>
          </a:p>
          <a:p>
            <a:r>
              <a:rPr lang="en-US" sz="1200" dirty="0"/>
              <a:t>82. </a:t>
            </a:r>
            <a:r>
              <a:rPr lang="en-US" sz="1200" dirty="0" err="1"/>
              <a:t>Berhan</a:t>
            </a:r>
            <a:r>
              <a:rPr lang="en-US" sz="1200" dirty="0"/>
              <a:t> A, Barker A. Vortioxetine in the treatment of adult patients with major depressive disorder: a meta-analysis of randomized double-blind controlled trials. BMC Psychiatry. 2014;14:276.</a:t>
            </a:r>
          </a:p>
          <a:p>
            <a:r>
              <a:rPr lang="it-IT" sz="1200" dirty="0"/>
              <a:t>83. Cipriani A, Furukawa TA, Salanti G, et al. Comparative efficacy and acceptability </a:t>
            </a:r>
            <a:r>
              <a:rPr lang="en-US" sz="1200" dirty="0"/>
              <a:t>of 21 antidepressant drugs for the acute treatment of adults with major depressive disorder: a systematic </a:t>
            </a:r>
          </a:p>
          <a:p>
            <a:r>
              <a:rPr lang="en-US" sz="1200" dirty="0"/>
              <a:t>       review and network meta-analysis. Lancet. 2018;391(10128):1357-1366.</a:t>
            </a:r>
          </a:p>
        </p:txBody>
      </p:sp>
    </p:spTree>
    <p:extLst>
      <p:ext uri="{BB962C8B-B14F-4D97-AF65-F5344CB8AC3E}">
        <p14:creationId xmlns:p14="http://schemas.microsoft.com/office/powerpoint/2010/main" val="3209389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     	v.  Multimodal Serotonin Modulator</a:t>
            </a:r>
            <a:r>
              <a:rPr lang="en-US" b="1" baseline="-25000" dirty="0"/>
              <a:t>2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Vortioxetine:</a:t>
            </a:r>
            <a:r>
              <a:rPr lang="en-US" sz="3200" baseline="30000" dirty="0"/>
              <a:t>80-81, level I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more adverse events (e.g. nausea, vomiting &amp; hyperhidrosis) compared with placebo 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less adverse events compared with venlafaxine or duloxetine</a:t>
            </a:r>
          </a:p>
          <a:p>
            <a:pPr marL="233363" indent="-233363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Vortioxetine is recommended for MDD with cognitive dysfunction</a:t>
            </a:r>
            <a:r>
              <a:rPr lang="en-US" sz="3200" baseline="30000" dirty="0"/>
              <a:t>27</a:t>
            </a:r>
            <a:endParaRPr lang="en-MY" sz="3900" b="1" baseline="30000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EA8D47-A1D7-48E6-8709-D15BCE77C937}"/>
              </a:ext>
            </a:extLst>
          </p:cNvPr>
          <p:cNvSpPr txBox="1"/>
          <p:nvPr/>
        </p:nvSpPr>
        <p:spPr>
          <a:xfrm>
            <a:off x="0" y="5629830"/>
            <a:ext cx="12192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27. Kennedy SH, Lam RW, McIntyre RS, et al. Canadian Network for Mood and Anxiety Treatments (CANMAT) 2016 Clinical Guidelines for the Management of  Adults </a:t>
            </a:r>
          </a:p>
          <a:p>
            <a:r>
              <a:rPr lang="en-US" sz="1400" dirty="0"/>
              <a:t>       with Major Depressive Disorder: Section 3. Pharmacological Treatments. </a:t>
            </a:r>
            <a:r>
              <a:rPr lang="pl-PL" sz="1400" dirty="0"/>
              <a:t>Can J Psychiatry. 2016;61(9):540-560.</a:t>
            </a:r>
            <a:endParaRPr lang="en-US" sz="1400" dirty="0"/>
          </a:p>
          <a:p>
            <a:r>
              <a:rPr lang="en-US" sz="1400" dirty="0"/>
              <a:t>80. </a:t>
            </a:r>
            <a:r>
              <a:rPr lang="en-US" sz="1400" dirty="0" err="1"/>
              <a:t>Koesters</a:t>
            </a:r>
            <a:r>
              <a:rPr lang="en-US" sz="1400" dirty="0"/>
              <a:t> M, </a:t>
            </a:r>
            <a:r>
              <a:rPr lang="en-US" sz="1400" dirty="0" err="1"/>
              <a:t>Ostuzzi</a:t>
            </a:r>
            <a:r>
              <a:rPr lang="en-US" sz="1400" dirty="0"/>
              <a:t> G, </a:t>
            </a:r>
            <a:r>
              <a:rPr lang="en-US" sz="1400" dirty="0" err="1"/>
              <a:t>Guaiana</a:t>
            </a:r>
            <a:r>
              <a:rPr lang="en-US" sz="1400" dirty="0"/>
              <a:t> G, et al. Vortioxetine for depression in adults. Cochrane Database Syst Rev. 2017;7:Cd011520.</a:t>
            </a:r>
          </a:p>
          <a:p>
            <a:r>
              <a:rPr lang="en-US" sz="1400" dirty="0"/>
              <a:t>81. Meeker AS, </a:t>
            </a:r>
            <a:r>
              <a:rPr lang="en-US" sz="1400" dirty="0" err="1"/>
              <a:t>Herink</a:t>
            </a:r>
            <a:r>
              <a:rPr lang="en-US" sz="1400" dirty="0"/>
              <a:t> MC, </a:t>
            </a:r>
            <a:r>
              <a:rPr lang="en-US" sz="1400" dirty="0" err="1"/>
              <a:t>Haxby</a:t>
            </a:r>
            <a:r>
              <a:rPr lang="en-US" sz="1400" dirty="0"/>
              <a:t> DG, et al. The safety and efficacy of vortioxetine for acute treatment of major depressive disorder: a systematic review and </a:t>
            </a:r>
          </a:p>
          <a:p>
            <a:r>
              <a:rPr lang="en-US" sz="1400" dirty="0"/>
              <a:t>       </a:t>
            </a:r>
            <a:r>
              <a:rPr lang="en-US" sz="1400" dirty="0" err="1"/>
              <a:t>metaanalysis</a:t>
            </a:r>
            <a:r>
              <a:rPr lang="en-US" sz="1400" dirty="0"/>
              <a:t>. Systematic reviews. 2015;4:21.</a:t>
            </a:r>
          </a:p>
        </p:txBody>
      </p:sp>
    </p:spTree>
    <p:extLst>
      <p:ext uri="{BB962C8B-B14F-4D97-AF65-F5344CB8AC3E}">
        <p14:creationId xmlns:p14="http://schemas.microsoft.com/office/powerpoint/2010/main" val="1781205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 		vi.  Tricyclic Antidepressants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652760" cy="4725034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r>
              <a:rPr lang="en-US" sz="3200" dirty="0"/>
              <a:t>Amitriptyline:</a:t>
            </a:r>
            <a:r>
              <a:rPr lang="en-US" baseline="30000" dirty="0"/>
              <a:t>84, level I</a:t>
            </a:r>
            <a:r>
              <a:rPr lang="en-US" sz="4000" baseline="30000" dirty="0"/>
              <a:t> 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more effective than placebo for response in acute phase of MDD (OR=2.64, 95%CI 2.28 to 3.06); 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but significantly higher side-effects e.g. sexual dysfunction, weight gain, urination problems, dyspepsia, tremor, sedation, tachycardia, dizziness, nervousness, fatigue, anticholinergic side-effects</a:t>
            </a:r>
            <a:endParaRPr lang="en-MY" sz="28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8C6EF5-E85F-4F09-B471-4E2F97FC6D15}"/>
              </a:ext>
            </a:extLst>
          </p:cNvPr>
          <p:cNvSpPr txBox="1"/>
          <p:nvPr/>
        </p:nvSpPr>
        <p:spPr>
          <a:xfrm>
            <a:off x="838200" y="6550223"/>
            <a:ext cx="1037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84. </a:t>
            </a:r>
            <a:r>
              <a:rPr lang="en-US" sz="1400" dirty="0" err="1"/>
              <a:t>Leucht</a:t>
            </a:r>
            <a:r>
              <a:rPr lang="en-US" sz="1400" dirty="0"/>
              <a:t> C, </a:t>
            </a:r>
            <a:r>
              <a:rPr lang="en-US" sz="1400" dirty="0" err="1"/>
              <a:t>Huhn</a:t>
            </a:r>
            <a:r>
              <a:rPr lang="en-US" sz="1400" dirty="0"/>
              <a:t> M, </a:t>
            </a:r>
            <a:r>
              <a:rPr lang="en-US" sz="1400" dirty="0" err="1"/>
              <a:t>Leucht</a:t>
            </a:r>
            <a:r>
              <a:rPr lang="en-US" sz="1400" dirty="0"/>
              <a:t> S. Amitriptyline versus placebo for major depressive disorder. Cochrane Database Syst Rev. 2012;12:CD009138.</a:t>
            </a:r>
          </a:p>
        </p:txBody>
      </p:sp>
    </p:spTree>
    <p:extLst>
      <p:ext uri="{BB962C8B-B14F-4D97-AF65-F5344CB8AC3E}">
        <p14:creationId xmlns:p14="http://schemas.microsoft.com/office/powerpoint/2010/main" val="1344165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		vii.  Noradrenaline/Dopamine </a:t>
            </a:r>
            <a:br>
              <a:rPr lang="en-US" b="1" dirty="0"/>
            </a:br>
            <a:r>
              <a:rPr lang="en-US" b="1" dirty="0"/>
              <a:t>			   Reuptake Inhibitor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Bupropion:</a:t>
            </a:r>
          </a:p>
          <a:p>
            <a:pPr marL="803275" indent="-4064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more effective than placebo in reducing depression scores (Hedge’s g= -2.02, 95% CI -2.93 to -1.11)</a:t>
            </a:r>
            <a:r>
              <a:rPr lang="en-US" sz="2400" baseline="30000" dirty="0"/>
              <a:t>85, level I</a:t>
            </a:r>
          </a:p>
          <a:p>
            <a:pPr marL="803275" indent="-4064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more effective than placebo for response in acute MDD (OR=1.58, 95% CI 1.35 to 1.86)</a:t>
            </a:r>
            <a:r>
              <a:rPr lang="en-US" sz="2400" baseline="30000" dirty="0"/>
              <a:t>83, level I</a:t>
            </a:r>
          </a:p>
          <a:p>
            <a:pPr marL="803275" indent="-4064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as effective as venlafaxine for response, remission, &amp; reduction of depression scores; </a:t>
            </a:r>
          </a:p>
          <a:p>
            <a:pPr marL="803275" indent="-4064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NS difference between bupropion &amp; venlafaxine in terms of Changes in Sexual Functioning Questionnaire scores &amp; adverse events</a:t>
            </a:r>
            <a:r>
              <a:rPr lang="en-US" sz="2400" baseline="30000" dirty="0"/>
              <a:t>86, level I</a:t>
            </a:r>
          </a:p>
          <a:p>
            <a:pPr marL="803275" indent="-406400">
              <a:buFont typeface="Courier New" panose="02070309020205020404" pitchFamily="49" charset="0"/>
              <a:buChar char="o"/>
            </a:pPr>
            <a:endParaRPr lang="en-US" sz="3000" dirty="0"/>
          </a:p>
          <a:p>
            <a:pPr marL="803275" indent="-406400">
              <a:buFont typeface="Courier New" panose="02070309020205020404" pitchFamily="49" charset="0"/>
              <a:buChar char="o"/>
            </a:pPr>
            <a:endParaRPr lang="en-US" sz="30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398E80-0C3D-4D7F-8508-99A53CB97045}"/>
              </a:ext>
            </a:extLst>
          </p:cNvPr>
          <p:cNvSpPr txBox="1"/>
          <p:nvPr/>
        </p:nvSpPr>
        <p:spPr>
          <a:xfrm>
            <a:off x="0" y="5473005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83. Cipriani A, Furukawa TA, Salanti G, et al. Comparative efficacy and acceptability </a:t>
            </a:r>
            <a:r>
              <a:rPr lang="en-US" sz="1400" dirty="0"/>
              <a:t>of 21 antidepressant drugs for the acute treatment of adults with major depressive </a:t>
            </a:r>
          </a:p>
          <a:p>
            <a:r>
              <a:rPr lang="en-US" sz="1400" dirty="0"/>
              <a:t>       disorder: a systematic review and network meta-analysis. Lancet. 2018;391(10128):1357-1366.</a:t>
            </a:r>
          </a:p>
          <a:p>
            <a:r>
              <a:rPr lang="en-US" sz="1400" dirty="0"/>
              <a:t>85. Patel K, Allen S, Haque MN, et al. Bupropion: a systematic review and </a:t>
            </a:r>
            <a:r>
              <a:rPr lang="en-US" sz="1400" dirty="0" err="1"/>
              <a:t>metaanalysis</a:t>
            </a:r>
            <a:r>
              <a:rPr lang="en-US" sz="1400" dirty="0"/>
              <a:t> of effectiveness as an antidepressant. </a:t>
            </a:r>
            <a:r>
              <a:rPr lang="en-US" sz="1400" dirty="0" err="1"/>
              <a:t>Ther</a:t>
            </a:r>
            <a:r>
              <a:rPr lang="en-US" sz="1400" dirty="0"/>
              <a:t> Adv Psychopharmacol.2016;6(2):99-</a:t>
            </a:r>
          </a:p>
          <a:p>
            <a:r>
              <a:rPr lang="en-US" sz="1400" dirty="0"/>
              <a:t>       144.</a:t>
            </a:r>
          </a:p>
          <a:p>
            <a:r>
              <a:rPr lang="en-US" sz="1400" dirty="0"/>
              <a:t>86. </a:t>
            </a:r>
            <a:r>
              <a:rPr lang="en-US" sz="1400" dirty="0" err="1"/>
              <a:t>Maneeton</a:t>
            </a:r>
            <a:r>
              <a:rPr lang="en-US" sz="1400" dirty="0"/>
              <a:t> N, </a:t>
            </a:r>
            <a:r>
              <a:rPr lang="en-US" sz="1400" dirty="0" err="1"/>
              <a:t>Maneeton</a:t>
            </a:r>
            <a:r>
              <a:rPr lang="en-US" sz="1400" dirty="0"/>
              <a:t> B, </a:t>
            </a:r>
            <a:r>
              <a:rPr lang="en-US" sz="1400" dirty="0" err="1"/>
              <a:t>Eurviriyanukul</a:t>
            </a:r>
            <a:r>
              <a:rPr lang="en-US" sz="1400" dirty="0"/>
              <a:t> K, et al. Efficacy, tolerability, and acceptability of bupropion for major depressive disorder: a meta-analysis of </a:t>
            </a:r>
          </a:p>
          <a:p>
            <a:r>
              <a:rPr lang="en-US" sz="1400" dirty="0"/>
              <a:t>       randomized-controlled trials comparison with venlafaxine. Drug Des </a:t>
            </a:r>
            <a:r>
              <a:rPr lang="en-US" sz="1400" dirty="0" err="1"/>
              <a:t>Devel</a:t>
            </a:r>
            <a:r>
              <a:rPr lang="en-US" sz="1400" dirty="0"/>
              <a:t> Ther.2013;7:1053-1062.</a:t>
            </a:r>
          </a:p>
        </p:txBody>
      </p:sp>
    </p:spTree>
    <p:extLst>
      <p:ext uri="{BB962C8B-B14F-4D97-AF65-F5344CB8AC3E}">
        <p14:creationId xmlns:p14="http://schemas.microsoft.com/office/powerpoint/2010/main" val="4606781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	   viii. Monoamine Oxidase Inhibitors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endParaRPr lang="en-US" sz="4000" dirty="0"/>
          </a:p>
          <a:p>
            <a:r>
              <a:rPr lang="en-US" sz="3200" dirty="0"/>
              <a:t>Efficacious in treatment of MDD; not recommended as first-line treatment due to poor tolerability profile, increased side-effects, &amp; serious drug interactions</a:t>
            </a:r>
            <a:r>
              <a:rPr lang="en-US" sz="3200" baseline="30000" dirty="0"/>
              <a:t>27, 29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B16D75-45DD-4B73-B44C-575D7E67FC67}"/>
              </a:ext>
            </a:extLst>
          </p:cNvPr>
          <p:cNvSpPr txBox="1"/>
          <p:nvPr/>
        </p:nvSpPr>
        <p:spPr>
          <a:xfrm>
            <a:off x="0" y="5903893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27. Kennedy SH, Lam RW, McIntyre RS, et al. Canadian Network for Mood and Anxiety Treatments (CANMAT) 2016 Clinical Guidelines for the Management of Adults </a:t>
            </a:r>
          </a:p>
          <a:p>
            <a:r>
              <a:rPr lang="en-US" sz="1400" dirty="0"/>
              <a:t>       with Major Depressive Disorder: Section 3. Pharmacological Treatments. </a:t>
            </a:r>
            <a:r>
              <a:rPr lang="pl-PL" sz="1400" dirty="0"/>
              <a:t>Can J Psychiatry. 2016;61(9):540-560.</a:t>
            </a:r>
          </a:p>
          <a:p>
            <a:r>
              <a:rPr lang="en-US" sz="1400" dirty="0"/>
              <a:t>29. </a:t>
            </a:r>
            <a:r>
              <a:rPr lang="en-US" sz="1400" dirty="0" err="1"/>
              <a:t>Malhi</a:t>
            </a:r>
            <a:r>
              <a:rPr lang="en-US" sz="1400" dirty="0"/>
              <a:t> GS, Bassett D, Boyce P, et al. Royal Australian and New Zealand College of Psychiatrists clinical practice guidelines for mood disorders. Aust N Z Psychiatry. </a:t>
            </a:r>
          </a:p>
          <a:p>
            <a:r>
              <a:rPr lang="en-US" sz="1400" dirty="0"/>
              <a:t>       2015;49(12):1087-1206.</a:t>
            </a:r>
          </a:p>
        </p:txBody>
      </p:sp>
    </p:spTree>
    <p:extLst>
      <p:ext uri="{BB962C8B-B14F-4D97-AF65-F5344CB8AC3E}">
        <p14:creationId xmlns:p14="http://schemas.microsoft.com/office/powerpoint/2010/main" val="26180912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Key Messages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7212E7-B829-4E61-8AED-5B4224D032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761" y="1807554"/>
            <a:ext cx="8640477" cy="428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083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Recommendation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728488-976F-4BC4-932C-4CA07318D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4469" y="2041234"/>
            <a:ext cx="9683062" cy="382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4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			Pharmacotherapy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8674"/>
            <a:ext cx="10515600" cy="47250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u="sng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Acute phase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mild to moderate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moderate to severe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Continuation &amp; maintenance phase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MDD with psychotic features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1877639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ix.  Benzodiazepines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Combination of benzodiazepines &amp; antidepressants was significantly more effective only at 1 - 4 weeks compared with antidepressants alone based on HAM-D &amp; Comprehensive Psychiatric Rating Scale Visual Analog Scale;</a:t>
            </a:r>
            <a:r>
              <a:rPr lang="en-US" sz="3200" baseline="30000" dirty="0"/>
              <a:t>87, level I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significantly caused more side effects e.g. drowsiness/sedation compared with antidepressant alone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086D3D-A852-4D44-B985-53C54AC25276}"/>
              </a:ext>
            </a:extLst>
          </p:cNvPr>
          <p:cNvSpPr txBox="1"/>
          <p:nvPr/>
        </p:nvSpPr>
        <p:spPr>
          <a:xfrm>
            <a:off x="320040" y="6520378"/>
            <a:ext cx="11551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87. Furukawa TA, </a:t>
            </a:r>
            <a:r>
              <a:rPr lang="en-US" sz="1400" dirty="0" err="1"/>
              <a:t>Streiner</a:t>
            </a:r>
            <a:r>
              <a:rPr lang="en-US" sz="1400" dirty="0"/>
              <a:t> DL, Young LT. Antidepressant and benzodiazepine for major depression. Cochrane Database Syst Rev. 2002(1):CD001026.</a:t>
            </a:r>
          </a:p>
        </p:txBody>
      </p:sp>
    </p:spTree>
    <p:extLst>
      <p:ext uri="{BB962C8B-B14F-4D97-AF65-F5344CB8AC3E}">
        <p14:creationId xmlns:p14="http://schemas.microsoft.com/office/powerpoint/2010/main" val="6291131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ix.  Benzodiazepines</a:t>
            </a:r>
            <a:r>
              <a:rPr lang="en-US" b="1" baseline="30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2723657"/>
          </a:xfrm>
        </p:spPr>
        <p:txBody>
          <a:bodyPr>
            <a:normAutofit/>
          </a:bodyPr>
          <a:lstStyle/>
          <a:p>
            <a:pPr marL="233363" lvl="1" indent="-233363">
              <a:lnSpc>
                <a:spcPct val="110000"/>
              </a:lnSpc>
              <a:spcBef>
                <a:spcPts val="0"/>
              </a:spcBef>
            </a:pPr>
            <a:endParaRPr lang="en-US" sz="3300" dirty="0"/>
          </a:p>
          <a:p>
            <a:pPr marL="233363" lvl="1" indent="-233363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May be considered for patients with anxiety, insomnia &amp;/or agitation problem in MDD but may be used no longer than 2 - 4 weeks to avoid dependence</a:t>
            </a:r>
            <a:r>
              <a:rPr lang="en-US" sz="3300" dirty="0"/>
              <a:t>.</a:t>
            </a:r>
            <a:r>
              <a:rPr lang="en-US" sz="3300" baseline="30000" dirty="0"/>
              <a:t>20, 21, 88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EDE80F-D784-45C4-97B1-C8DAB59D55DF}"/>
              </a:ext>
            </a:extLst>
          </p:cNvPr>
          <p:cNvSpPr txBox="1"/>
          <p:nvPr/>
        </p:nvSpPr>
        <p:spPr>
          <a:xfrm>
            <a:off x="0" y="5688449"/>
            <a:ext cx="12192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20. National Collaborating Centre for Mental Health. National Institute for Health and Clinical Excellence: Guidance. Depression: The Treatment and Management of </a:t>
            </a:r>
          </a:p>
          <a:p>
            <a:r>
              <a:rPr lang="en-US" sz="1400" dirty="0"/>
              <a:t>       Depression in Adults (Updated Edition). Leicester (UK): The British Psychological Society &amp; The Royal College of Psychiatrists; 2010.</a:t>
            </a:r>
          </a:p>
          <a:p>
            <a:r>
              <a:rPr lang="en-US" sz="1400" dirty="0"/>
              <a:t>21. Ministry of Health, Malaysia. CPG Management of Major Depressive Disorder. Putrajaya: </a:t>
            </a:r>
            <a:r>
              <a:rPr lang="en-US" sz="1400" dirty="0" err="1"/>
              <a:t>MoH</a:t>
            </a:r>
            <a:r>
              <a:rPr lang="en-US" sz="1400" dirty="0"/>
              <a:t>; 2007.</a:t>
            </a:r>
          </a:p>
          <a:p>
            <a:r>
              <a:rPr lang="en-US" sz="1400" dirty="0"/>
              <a:t>88. Ministry of Health, Social Services and Equality. Clinical Practice Guideline on the Management of Depression in Adults. Galicia. Galician Agency for Health </a:t>
            </a:r>
          </a:p>
          <a:p>
            <a:r>
              <a:rPr lang="en-US" sz="1400" dirty="0"/>
              <a:t>       Technology Assessment (</a:t>
            </a:r>
            <a:r>
              <a:rPr lang="en-US" sz="1400" dirty="0" err="1"/>
              <a:t>avalia</a:t>
            </a:r>
            <a:r>
              <a:rPr lang="en-US" sz="1400" dirty="0"/>
              <a:t>-t); 2014.</a:t>
            </a:r>
          </a:p>
        </p:txBody>
      </p:sp>
    </p:spTree>
    <p:extLst>
      <p:ext uri="{BB962C8B-B14F-4D97-AF65-F5344CB8AC3E}">
        <p14:creationId xmlns:p14="http://schemas.microsoft.com/office/powerpoint/2010/main" val="33470278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ix.  Benzodiazepines</a:t>
            </a:r>
            <a:r>
              <a:rPr lang="en-US" b="1" baseline="-25000" dirty="0"/>
              <a:t>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B90AAA-716E-4380-8CF6-17AB88123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131" y="2388731"/>
            <a:ext cx="10343737" cy="297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098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x.  Non-benzodiazepine Hypnotics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02939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1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300" dirty="0"/>
              <a:t>Group of selective gamma-aminobutyric acid agonist/non-benzodiazepine hypnotics (i.e. zolpidem &amp; eszopiclone)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useful for short-term treatment of sleep disturbance in patients with MDD.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300" dirty="0"/>
              <a:t> Used as an adjunctive therapy with antidepressants:</a:t>
            </a:r>
            <a:r>
              <a:rPr lang="en-US" baseline="30000" dirty="0"/>
              <a:t>89, level I</a:t>
            </a:r>
            <a:endParaRPr lang="en-US" sz="3300" baseline="30000" dirty="0"/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significantly more effective in achieving remission rates compared with placebo &amp; antidepressants alone</a:t>
            </a:r>
            <a:endParaRPr lang="en-US" sz="33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33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E77AAF8-8850-49B4-87C9-01581D2D6CCA}"/>
              </a:ext>
            </a:extLst>
          </p:cNvPr>
          <p:cNvSpPr txBox="1"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89. </a:t>
            </a:r>
            <a:r>
              <a:rPr lang="en-US" sz="1400" dirty="0" err="1"/>
              <a:t>Kishi</a:t>
            </a:r>
            <a:r>
              <a:rPr lang="en-US" sz="1400" dirty="0"/>
              <a:t> T, Matsunaga S, Iwata N. Efficacy and tolerability of Z-drug adjunction to antidepressant treatment for major depressive disorder: a systematic review and </a:t>
            </a:r>
          </a:p>
          <a:p>
            <a:r>
              <a:rPr lang="en-US" sz="1400" dirty="0"/>
              <a:t>       meta-analysis of randomized controlled trials. Eur Arch Psychiatry Clin </a:t>
            </a:r>
            <a:r>
              <a:rPr lang="en-US" sz="1400" dirty="0" err="1"/>
              <a:t>Neurosci</a:t>
            </a:r>
            <a:r>
              <a:rPr lang="en-US" sz="1400" dirty="0"/>
              <a:t>. 2017;267(2):149-161.</a:t>
            </a:r>
          </a:p>
        </p:txBody>
      </p:sp>
    </p:spTree>
    <p:extLst>
      <p:ext uri="{BB962C8B-B14F-4D97-AF65-F5344CB8AC3E}">
        <p14:creationId xmlns:p14="http://schemas.microsoft.com/office/powerpoint/2010/main" val="17571206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xi.  Emerging Pharmacotherapy Interventions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76523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Psychostimulants: </a:t>
            </a:r>
            <a:endParaRPr lang="en-US" sz="3000" dirty="0"/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600" dirty="0"/>
              <a:t>no difference in reducing depressive symptoms when used as adjunctive treatment to antidepressants compared with placebo; also no difference as monotherapy or adjunct therapy compared with placebo for response rate in MDD</a:t>
            </a:r>
            <a:r>
              <a:rPr lang="en-US" sz="2600" baseline="30000" dirty="0"/>
              <a:t>90, level I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600" dirty="0"/>
              <a:t>more effective in terms of response compared with placebo in MDD  (OR=1.41, 95% CI 1.13 to 1.78)</a:t>
            </a:r>
            <a:r>
              <a:rPr lang="en-US" sz="2600" baseline="30000" dirty="0"/>
              <a:t>91,level I</a:t>
            </a:r>
            <a:r>
              <a:rPr lang="en-US" sz="2600" i="1" dirty="0"/>
              <a:t>*risk of bias not reported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38361B-7A8C-4737-979E-51898C7A03D8}"/>
              </a:ext>
            </a:extLst>
          </p:cNvPr>
          <p:cNvSpPr txBox="1"/>
          <p:nvPr/>
        </p:nvSpPr>
        <p:spPr>
          <a:xfrm>
            <a:off x="0" y="6119336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90. Candy M, Jones L, Williams R, et al. Psychostimulants for depression. Cochrane Database Syst Rev. 2008(2):CD006722.</a:t>
            </a:r>
          </a:p>
          <a:p>
            <a:r>
              <a:rPr lang="en-US" sz="1400" dirty="0"/>
              <a:t>91. McIntyre RS, Lee Y, Zhou AJ, et al. The Efficacy of Psychostimulants in Major Depressive Episodes: A Systematic Review and Meta-Analysis. J Clin </a:t>
            </a:r>
            <a:r>
              <a:rPr lang="en-US" sz="1400" dirty="0" err="1"/>
              <a:t>Psychopharmacol</a:t>
            </a:r>
            <a:r>
              <a:rPr lang="en-US" sz="1400" dirty="0"/>
              <a:t>. </a:t>
            </a:r>
          </a:p>
          <a:p>
            <a:r>
              <a:rPr lang="en-US" sz="1400" dirty="0"/>
              <a:t>      2017;37(4):412-418.</a:t>
            </a:r>
          </a:p>
        </p:txBody>
      </p:sp>
    </p:spTree>
    <p:extLst>
      <p:ext uri="{BB962C8B-B14F-4D97-AF65-F5344CB8AC3E}">
        <p14:creationId xmlns:p14="http://schemas.microsoft.com/office/powerpoint/2010/main" val="13496906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xi.  Emerging Pharmacotherapy Interventions</a:t>
            </a:r>
            <a:r>
              <a:rPr lang="en-US" b="1" baseline="-25000" dirty="0"/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CCEC1E-9054-4A59-AF63-BCF3B31BD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706" y="2917992"/>
            <a:ext cx="10804588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588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xi.  Emerging Pharmacotherapy Interventions</a:t>
            </a:r>
            <a:r>
              <a:rPr lang="en-US" b="1" baseline="30000" dirty="0"/>
              <a:t>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7347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Ketamine: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intravenous (IV) ketamine had significantly greater improvement in both response &amp; remission rate compared with placebo within 24 hours, 72 hours &amp; one week but not at two weeks of administration</a:t>
            </a:r>
            <a:r>
              <a:rPr lang="en-US" sz="2800" baseline="30000" dirty="0"/>
              <a:t>92, level I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the side effects of IV ketamine can be categorized into common, less common &amp; major groups</a:t>
            </a:r>
            <a:r>
              <a:rPr lang="en-US" sz="2800" baseline="30000" dirty="0"/>
              <a:t>93, level I</a:t>
            </a:r>
            <a:r>
              <a:rPr lang="en-US" sz="2800" i="1" dirty="0"/>
              <a:t>*refer Table 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E62E630-05C9-4712-8572-D4F5C26053C1}"/>
              </a:ext>
            </a:extLst>
          </p:cNvPr>
          <p:cNvSpPr txBox="1"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92. Caddy C, Amit BH, McCloud TL, et al. Ketamine and other glutamate receptor modulators for depression in adults. Cochrane Database Syst Rev. 2015(9):CD011612.</a:t>
            </a:r>
          </a:p>
          <a:p>
            <a:r>
              <a:rPr lang="en-US" sz="1400" dirty="0"/>
              <a:t>93. Short B, Fong J, Galvez V, et al. Side-effects associated with ketamine use </a:t>
            </a:r>
            <a:r>
              <a:rPr lang="en-US" sz="1400" dirty="0" err="1"/>
              <a:t>indepression</a:t>
            </a:r>
            <a:r>
              <a:rPr lang="en-US" sz="1400" dirty="0"/>
              <a:t>: a systematic review. Lancet Psychiatry. 2018;5(1):65-78.</a:t>
            </a:r>
          </a:p>
        </p:txBody>
      </p:sp>
    </p:spTree>
    <p:extLst>
      <p:ext uri="{BB962C8B-B14F-4D97-AF65-F5344CB8AC3E}">
        <p14:creationId xmlns:p14="http://schemas.microsoft.com/office/powerpoint/2010/main" val="6524902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xi.  Emerging Pharmacotherapy Interventions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A381D4-B640-48FC-B81D-2726D7AC7F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6188" y="1773432"/>
            <a:ext cx="6999623" cy="471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731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xi.  Emerging Pharmacotherapy Interventions</a:t>
            </a:r>
            <a:r>
              <a:rPr lang="en-US" b="1" baseline="-25000" dirty="0"/>
              <a:t>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9F2275E-A45B-4480-8EC1-5C3656739A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602" y="2863176"/>
            <a:ext cx="10300796" cy="20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122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Continuation &amp; Maintenance Phase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endParaRPr lang="en-US" sz="4000" dirty="0"/>
          </a:p>
          <a:p>
            <a:r>
              <a:rPr lang="en-US" sz="3200" dirty="0"/>
              <a:t>Duration of maintenance phase treatment is between 6 - 9 months after remission.</a:t>
            </a:r>
          </a:p>
          <a:p>
            <a:r>
              <a:rPr lang="en-US" sz="3200" dirty="0"/>
              <a:t>Consider maintenance treatment for ≥2 years if there is a high risk of relapse &amp; recurrence.</a:t>
            </a:r>
            <a:r>
              <a:rPr lang="en-US" sz="3200" baseline="30000" dirty="0"/>
              <a:t>27</a:t>
            </a: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F2D63F-C047-480E-811A-095D3B4B059E}"/>
              </a:ext>
            </a:extLst>
          </p:cNvPr>
          <p:cNvSpPr txBox="1"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27. Kennedy SH, Lam RW, McIntyre RS, et al. Canadian Network for Mood and Anxiety Treatments (CANMAT) 2016 Clinical Guidelines for the Management of Adults </a:t>
            </a:r>
          </a:p>
          <a:p>
            <a:r>
              <a:rPr lang="en-US" sz="1400" dirty="0"/>
              <a:t>       with Major Depressive Disorder: Section 3. Pharmacological Treatments. </a:t>
            </a:r>
            <a:r>
              <a:rPr lang="pl-PL" sz="1400" dirty="0"/>
              <a:t>Can J Psychiatry. 2016;61(9):540-560.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99452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  	Kupfer Curve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7ABA744-B67E-4D9E-BCA5-F407A16F01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2001" y="1690688"/>
            <a:ext cx="8166559" cy="499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065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Continuation &amp; Maintenance Phase</a:t>
            </a:r>
            <a:r>
              <a:rPr lang="en-US" b="1" baseline="-25000" dirty="0"/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6E46C8-E800-4AAB-AB6F-BA4795D5A2BB}"/>
              </a:ext>
            </a:extLst>
          </p:cNvPr>
          <p:cNvSpPr txBox="1"/>
          <p:nvPr/>
        </p:nvSpPr>
        <p:spPr>
          <a:xfrm>
            <a:off x="272611" y="6334780"/>
            <a:ext cx="11646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27. Kennedy SH, Lam RW, McIntyre RS, et al. Canadian Network for Mood and Anxiety Treatments (CANMAT) 2016 Clinical Guidelines for the Management of </a:t>
            </a:r>
          </a:p>
          <a:p>
            <a:r>
              <a:rPr lang="en-US" sz="1400" dirty="0"/>
              <a:t>       Adults with Major Depressive Disorder: Section 3. Pharmacological Treatments. </a:t>
            </a:r>
            <a:r>
              <a:rPr lang="pl-PL" sz="1400" dirty="0"/>
              <a:t>Can J Psychiatry. 2016;61(9):540-560.</a:t>
            </a: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F5A37C-010B-4F61-832B-D1F104EC8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018" y="2335867"/>
            <a:ext cx="11157964" cy="337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0770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Continuation &amp; Maintenance Phase</a:t>
            </a:r>
            <a:r>
              <a:rPr lang="en-US" b="1" baseline="-25000" dirty="0"/>
              <a:t>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978592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Second-generation antidepressants: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more effective than placebo in preventing relapse over eight months (NNT=5, 95% CI 4 to 6) &amp; preventing recurrence over 16 months (NNT=5, 95% CI 4 to 6)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NS difference in adverse  events between antidepressants &amp; placebo during the continuation/maintenance phase treatment of MDD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BAEC1A-0375-40F6-B053-98F78ED3C976}"/>
              </a:ext>
            </a:extLst>
          </p:cNvPr>
          <p:cNvSpPr txBox="1"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97. Hansen R, </a:t>
            </a:r>
            <a:r>
              <a:rPr lang="en-US" sz="1400" dirty="0" err="1"/>
              <a:t>Gaynes</a:t>
            </a:r>
            <a:r>
              <a:rPr lang="en-US" sz="1400" dirty="0"/>
              <a:t> B, </a:t>
            </a:r>
            <a:r>
              <a:rPr lang="en-US" sz="1400" dirty="0" err="1"/>
              <a:t>Thieda</a:t>
            </a:r>
            <a:r>
              <a:rPr lang="en-US" sz="1400" dirty="0"/>
              <a:t> P, et al. Meta-analysis of major depressive disorder relapse and recurrence with second-generation antidepressants. </a:t>
            </a:r>
            <a:r>
              <a:rPr lang="en-US" sz="1400" dirty="0" err="1"/>
              <a:t>Psychiatr</a:t>
            </a:r>
            <a:r>
              <a:rPr lang="en-US" sz="1400" dirty="0"/>
              <a:t> Serv. </a:t>
            </a:r>
          </a:p>
          <a:p>
            <a:r>
              <a:rPr lang="en-US" sz="1400" dirty="0"/>
              <a:t>       2008;59(10):1121-1130.</a:t>
            </a:r>
          </a:p>
        </p:txBody>
      </p:sp>
    </p:spTree>
    <p:extLst>
      <p:ext uri="{BB962C8B-B14F-4D97-AF65-F5344CB8AC3E}">
        <p14:creationId xmlns:p14="http://schemas.microsoft.com/office/powerpoint/2010/main" val="25117149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Continuation &amp; Maintenance Phase</a:t>
            </a:r>
            <a:r>
              <a:rPr lang="en-US" b="1" baseline="-25000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36A76F-B25B-4AF3-9322-620196E330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126" y="2737056"/>
            <a:ext cx="11019748" cy="232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072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Discontinuation of Pharmacotherapy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62104"/>
          </a:xfrm>
        </p:spPr>
        <p:txBody>
          <a:bodyPr>
            <a:normAutofit lnSpcReduction="10000"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Common discontinuation symptoms in SSRIs (flu-like symptoms,  insomnia, nausea, imbalance, sensory disturbances &amp; hyperarousal) could be misunderstood as symptoms of relapse; more closely associated with antidepressant of shorter half-life.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Discontinuation of antidepressant should be done gradually unless there is urgency (e.g. intolerable side effects).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7D5E42-275B-4113-9AD3-FA85E55B85BB}"/>
              </a:ext>
            </a:extLst>
          </p:cNvPr>
          <p:cNvSpPr txBox="1"/>
          <p:nvPr/>
        </p:nvSpPr>
        <p:spPr>
          <a:xfrm>
            <a:off x="0" y="6311529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27. Kennedy SH, Lam RW, McIntyre RS, et al. Canadian Network for Mood and Anxiety Treatments (CANMAT) 2016 Clinical Guidelines for the Management of Adults </a:t>
            </a:r>
          </a:p>
          <a:p>
            <a:r>
              <a:rPr lang="en-US" sz="1400" dirty="0"/>
              <a:t>       with Major Depressive Disorder: Section 3. Pharmacological Treatments. </a:t>
            </a:r>
            <a:r>
              <a:rPr lang="pl-PL" sz="1400" dirty="0"/>
              <a:t>Can J Psychiatry. 2016;61(9):540-560.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710322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Major Depressive Disorder with Psychosis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151312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Combination of antidepressant &amp; antipsychotic (mostly atypical antipsychotics), were more effective than placebo, antidepressant or antipsychotic monotherapy:</a:t>
            </a:r>
            <a:r>
              <a:rPr lang="da-DK" sz="3200" baseline="30000" dirty="0"/>
              <a:t>98, level I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combination vs placebo (RR=1.86, 95% CI 1.23 to 2.82)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combination vs antipsychotic (RR=1.83, 95% CI 1.40 to 2.38)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combination vs antidepressant (</a:t>
            </a:r>
            <a:r>
              <a:rPr lang="pl-PL" dirty="0"/>
              <a:t>RR</a:t>
            </a:r>
            <a:r>
              <a:rPr lang="en-US" dirty="0"/>
              <a:t>=</a:t>
            </a:r>
            <a:r>
              <a:rPr lang="pl-PL" dirty="0"/>
              <a:t>1.49, 95% CI 1.12 to 1.98</a:t>
            </a:r>
            <a:r>
              <a:rPr lang="en-US" dirty="0"/>
              <a:t>)</a:t>
            </a:r>
            <a:endParaRPr lang="en-MY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D5219FA-BE27-4EAE-9A04-A0F2493E7CFB}"/>
              </a:ext>
            </a:extLst>
          </p:cNvPr>
          <p:cNvSpPr txBox="1"/>
          <p:nvPr/>
        </p:nvSpPr>
        <p:spPr>
          <a:xfrm>
            <a:off x="525780" y="6550223"/>
            <a:ext cx="1114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98. </a:t>
            </a:r>
            <a:r>
              <a:rPr lang="en-US" sz="1400" dirty="0" err="1"/>
              <a:t>Wijkstra</a:t>
            </a:r>
            <a:r>
              <a:rPr lang="en-US" sz="1400" dirty="0"/>
              <a:t> J, </a:t>
            </a:r>
            <a:r>
              <a:rPr lang="en-US" sz="1400" dirty="0" err="1"/>
              <a:t>Lijmer</a:t>
            </a:r>
            <a:r>
              <a:rPr lang="en-US" sz="1400" dirty="0"/>
              <a:t> J, Burger H, et al. Pharmacological treatment for psychotic depression. [Review]. Cochrane Database Syst Rev. 2015(7):CD004044.</a:t>
            </a:r>
          </a:p>
        </p:txBody>
      </p:sp>
    </p:spTree>
    <p:extLst>
      <p:ext uri="{BB962C8B-B14F-4D97-AF65-F5344CB8AC3E}">
        <p14:creationId xmlns:p14="http://schemas.microsoft.com/office/powerpoint/2010/main" val="39288043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Major Depressive Disorder with Psychosis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91A9867-A645-4341-B904-354054292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17" y="2787267"/>
            <a:ext cx="11544966" cy="206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039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3835" y="240171"/>
            <a:ext cx="10004329" cy="625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7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4900" y="176900"/>
            <a:ext cx="5332220" cy="6582617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AA7D053-B5E7-41AD-946F-A8FFC7CC1ABB}"/>
              </a:ext>
            </a:extLst>
          </p:cNvPr>
          <p:cNvSpPr/>
          <p:nvPr/>
        </p:nvSpPr>
        <p:spPr>
          <a:xfrm>
            <a:off x="3463800" y="647700"/>
            <a:ext cx="1514599" cy="530860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99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199"/>
          <a:stretch/>
        </p:blipFill>
        <p:spPr>
          <a:xfrm>
            <a:off x="2901522" y="245538"/>
            <a:ext cx="6610778" cy="6524011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AA7D053-B5E7-41AD-946F-A8FFC7CC1ABB}"/>
              </a:ext>
            </a:extLst>
          </p:cNvPr>
          <p:cNvSpPr/>
          <p:nvPr/>
        </p:nvSpPr>
        <p:spPr>
          <a:xfrm>
            <a:off x="2901523" y="647700"/>
            <a:ext cx="1924478" cy="612185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633B26-C3D8-44B4-BE8D-CC69E08FE03A}"/>
              </a:ext>
            </a:extLst>
          </p:cNvPr>
          <p:cNvSpPr/>
          <p:nvPr/>
        </p:nvSpPr>
        <p:spPr>
          <a:xfrm>
            <a:off x="4927172" y="5773213"/>
            <a:ext cx="4051727" cy="996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78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Take Home Messages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912E5C-25B2-4D78-BBBB-8EDB2522B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2431" y="1690688"/>
            <a:ext cx="8367137" cy="13255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7B499E-ABCC-443F-AA18-E04A88634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3852" y="3016251"/>
            <a:ext cx="7864296" cy="360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127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9691" y="362939"/>
            <a:ext cx="9811393" cy="6132121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7C7718F-2EC8-4D72-81F2-2F8CE20C42BF}"/>
              </a:ext>
            </a:extLst>
          </p:cNvPr>
          <p:cNvSpPr/>
          <p:nvPr/>
        </p:nvSpPr>
        <p:spPr>
          <a:xfrm>
            <a:off x="4056993" y="1166648"/>
            <a:ext cx="1082566" cy="570712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FCA2CC-2BC4-4EEE-B302-B24080508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993" y="4817179"/>
            <a:ext cx="1739930" cy="96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436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Take Home Messages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4A00E6-E3CB-4E6A-B42D-2D523BDAA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5843" y="1780755"/>
            <a:ext cx="5440987" cy="22305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2DAA31-C2D9-4324-B4B3-06646E840D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843" y="4011302"/>
            <a:ext cx="5464050" cy="274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9928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Take Home Messages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81CD7C-8331-4510-91A2-F50C4A1D4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6635" y="5193431"/>
            <a:ext cx="7558567" cy="15372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D19D49-751F-4A9B-B8AE-FA81ACF91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8490" y="4076812"/>
            <a:ext cx="8734856" cy="10716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EE6159-79A3-4ED3-BA9D-A1C74DEBB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2562" y="1735669"/>
            <a:ext cx="8146712" cy="234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9310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Take Home Messages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716D75-B9E8-4433-920D-E9AF6946E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4145" y="3218708"/>
            <a:ext cx="7283706" cy="22007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84B4E1-523B-4FEE-8B22-A780D4D28F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2950" y="5419461"/>
            <a:ext cx="7086095" cy="12700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A7A1F7-C4E6-4491-8D3D-B75F3B7D24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4145" y="1683527"/>
            <a:ext cx="7283706" cy="153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8230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	     Pharmacotherapy – Acute phase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Aim of pharmacotherapy in the acute phase of MDD is to achieve symptom remission between 8 - 12 weeks.</a:t>
            </a:r>
            <a:r>
              <a:rPr lang="en-US" sz="3200" baseline="30000" dirty="0"/>
              <a:t>27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Early improvement:</a:t>
            </a:r>
            <a:r>
              <a:rPr lang="en-US" sz="3200" baseline="30000" dirty="0"/>
              <a:t>27 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defined as &gt;20% - 30% improvement from baseline depression scores at 2 - 4 weeks 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predicts response &amp; remission at 6 - 12 weeks</a:t>
            </a:r>
            <a:br>
              <a:rPr lang="en-US" sz="2800" dirty="0"/>
            </a:br>
            <a:r>
              <a:rPr lang="en-US" sz="2800" dirty="0"/>
              <a:t>									</a:t>
            </a:r>
            <a:endParaRPr lang="en-MY" sz="35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907EED-ED9F-4F6E-B8C0-3F467EBCF4A4}"/>
              </a:ext>
            </a:extLst>
          </p:cNvPr>
          <p:cNvSpPr txBox="1"/>
          <p:nvPr/>
        </p:nvSpPr>
        <p:spPr>
          <a:xfrm>
            <a:off x="238892" y="6334780"/>
            <a:ext cx="1171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27. Kennedy SH, Lam RW, McIntyre RS, et al. Canadian Network for Mood and Anxiety Treatments (CANMAT) 2016 Clinical Guidelines for the Management of </a:t>
            </a:r>
          </a:p>
          <a:p>
            <a:r>
              <a:rPr lang="en-US" sz="1400" dirty="0"/>
              <a:t>       Adults with Major Depressive Disorder: Section 3. Pharmacological Treatments.</a:t>
            </a:r>
            <a:r>
              <a:rPr lang="pl-PL" sz="1400" dirty="0"/>
              <a:t>Can J Psychiatry. 2016;61(9):540-560.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39838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 Pharmacotherapy - Mild to moderate MDD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7841"/>
            <a:ext cx="10515600" cy="4725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Psychosocial/psychological interventions should be offered in mild to moderate MDD.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Antidepressant medications may be started in certain conditions e.g.: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past history of moderate to severe depression</a:t>
            </a:r>
            <a:r>
              <a:rPr lang="en-US" sz="2800" baseline="30000" dirty="0"/>
              <a:t>21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patient’s preference</a:t>
            </a:r>
            <a:r>
              <a:rPr lang="en-US" sz="2800" baseline="30000" dirty="0"/>
              <a:t>27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previous response to antidepressants</a:t>
            </a:r>
            <a:r>
              <a:rPr lang="en-US" sz="2800" baseline="30000" dirty="0"/>
              <a:t>27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lack of response to non-pharmacotherapy interventions</a:t>
            </a:r>
            <a:r>
              <a:rPr lang="en-US" sz="2800" baseline="30000" dirty="0"/>
              <a:t>27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Close monitoring &amp; early follow-up (within 2 weeks).</a:t>
            </a:r>
            <a:r>
              <a:rPr lang="en-US" sz="3200" baseline="30000" dirty="0"/>
              <a:t>21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3BB23B-4412-4727-8D40-EF036EAD4773}"/>
              </a:ext>
            </a:extLst>
          </p:cNvPr>
          <p:cNvSpPr txBox="1"/>
          <p:nvPr/>
        </p:nvSpPr>
        <p:spPr>
          <a:xfrm>
            <a:off x="81280" y="6119336"/>
            <a:ext cx="121107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21. Ministry of Health, Malaysia. CPG Management of Major Depressive Disorder. Putrajaya: </a:t>
            </a:r>
            <a:r>
              <a:rPr lang="en-US" sz="1400" dirty="0" err="1"/>
              <a:t>MoH</a:t>
            </a:r>
            <a:r>
              <a:rPr lang="en-US" sz="1400" dirty="0"/>
              <a:t>; 2007.</a:t>
            </a:r>
          </a:p>
          <a:p>
            <a:r>
              <a:rPr lang="en-US" sz="1400" dirty="0"/>
              <a:t>27. Kennedy SH, Lam RW, McIntyre RS, et al. Canadian Network for Mood and Anxiety Treatments (CANMAT) 2016. Clinical Guidelines for the Management of Adults </a:t>
            </a:r>
          </a:p>
          <a:p>
            <a:r>
              <a:rPr lang="en-US" sz="1400" dirty="0"/>
              <a:t>       with Major Depressive Disorder: Section 3. Pharmacological Treatments. </a:t>
            </a:r>
            <a:r>
              <a:rPr lang="pl-PL" sz="1400" dirty="0"/>
              <a:t>Can J Psychiatry. 2016;61(9):540-560.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20301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		    Moderate to severe MDD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10969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Pharmacotherapy is the mainstay of treatment for moderate to severe MDD, given with psychological/psychosocial interventions.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Various classes of antidepressants are available </a:t>
            </a:r>
            <a:r>
              <a:rPr lang="en-US" sz="3200" dirty="0" err="1"/>
              <a:t>e.g</a:t>
            </a:r>
            <a:r>
              <a:rPr lang="en-US" sz="3200" dirty="0"/>
              <a:t>: SSRI, SNRI, </a:t>
            </a:r>
            <a:r>
              <a:rPr lang="en-US" sz="3200" dirty="0" err="1"/>
              <a:t>NaSSA</a:t>
            </a:r>
            <a:r>
              <a:rPr lang="en-US" sz="3200" dirty="0"/>
              <a:t>, TCA, MAOI, </a:t>
            </a:r>
            <a:r>
              <a:rPr lang="en-US" sz="3200" dirty="0" err="1"/>
              <a:t>melatonergic</a:t>
            </a:r>
            <a:r>
              <a:rPr lang="en-US" sz="3200" dirty="0"/>
              <a:t> agents, NDRI, multimodal antidepressants.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162483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		    Moderate to severe MDD</a:t>
            </a:r>
            <a:r>
              <a:rPr lang="en-US" b="1" baseline="-25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25034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Other agents have shown emerging evidence in special conditions related to depression.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A1B0001-F04F-4527-9037-FF21750C5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017" y="3995913"/>
            <a:ext cx="11267966" cy="178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535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4032</Words>
  <Application>Microsoft Office PowerPoint</Application>
  <PresentationFormat>Widescreen</PresentationFormat>
  <Paragraphs>262</Paragraphs>
  <Slides>53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61" baseType="lpstr">
      <vt:lpstr>Aharoni</vt:lpstr>
      <vt:lpstr>Arial</vt:lpstr>
      <vt:lpstr>Calibri</vt:lpstr>
      <vt:lpstr>Calibri Light</vt:lpstr>
      <vt:lpstr>Courier New</vt:lpstr>
      <vt:lpstr>Wingdings</vt:lpstr>
      <vt:lpstr>Office Theme</vt:lpstr>
      <vt:lpstr>1_Office Theme</vt:lpstr>
      <vt:lpstr>PowerPoint Presentation</vt:lpstr>
      <vt:lpstr>   Learning Objectives</vt:lpstr>
      <vt:lpstr>    Pharmacotherapy</vt:lpstr>
      <vt:lpstr>      Kupfer Curve</vt:lpstr>
      <vt:lpstr>PowerPoint Presentation</vt:lpstr>
      <vt:lpstr>        Pharmacotherapy – Acute phase</vt:lpstr>
      <vt:lpstr>   Pharmacotherapy - Mild to moderate MDD</vt:lpstr>
      <vt:lpstr>        Moderate to severe MDD1</vt:lpstr>
      <vt:lpstr>        Moderate to severe MDD2</vt:lpstr>
      <vt:lpstr>      Choice of Antidepressants1</vt:lpstr>
      <vt:lpstr>      Choice of Antidepressants2</vt:lpstr>
      <vt:lpstr>      Choice of Antidepressants3</vt:lpstr>
      <vt:lpstr>     Pharmacotherapy1</vt:lpstr>
      <vt:lpstr>     Pharmacotherapy2</vt:lpstr>
      <vt:lpstr>     i. Selective Serotonin Reuptake Inhibitors1 </vt:lpstr>
      <vt:lpstr>     i. Selective Serotonin Reuptake Inhibitors2</vt:lpstr>
      <vt:lpstr>         ii.  Serotonin Noradrenaline                      Reuptake Inhibitors (SNRIs)1</vt:lpstr>
      <vt:lpstr>           ii.  Serotonin Noradrenaline                      Reuptake Inhibitors (SNRIs)2</vt:lpstr>
      <vt:lpstr>    iii. Noradrenergic &amp; Specific    Serotonergic Antidepressants1</vt:lpstr>
      <vt:lpstr>   iii. Noradrenergic &amp; Specific    Serotonergic Antidepressants2</vt:lpstr>
      <vt:lpstr>     iv.  Melatonergic Agonist    &amp; Serotonergic Antagonist1 </vt:lpstr>
      <vt:lpstr>     iv.  Melatonergic Agonist    &amp; Serotonergic Antagonist2</vt:lpstr>
      <vt:lpstr> v.  Multimodal Serotonin Modulator1</vt:lpstr>
      <vt:lpstr>      v.  Multimodal Serotonin Modulator2</vt:lpstr>
      <vt:lpstr>   vi.  Tricyclic Antidepressants</vt:lpstr>
      <vt:lpstr>  vii.  Noradrenaline/Dopamine        Reuptake Inhibitor</vt:lpstr>
      <vt:lpstr>    viii. Monoamine Oxidase Inhibitors</vt:lpstr>
      <vt:lpstr>Key Messages</vt:lpstr>
      <vt:lpstr>Recommendation</vt:lpstr>
      <vt:lpstr>ix.  Benzodiazepines</vt:lpstr>
      <vt:lpstr>ix.  Benzodiazepines2</vt:lpstr>
      <vt:lpstr>ix.  Benzodiazepines3</vt:lpstr>
      <vt:lpstr>x.  Non-benzodiazepine Hypnotics</vt:lpstr>
      <vt:lpstr>xi.  Emerging Pharmacotherapy Interventions1</vt:lpstr>
      <vt:lpstr>xi.  Emerging Pharmacotherapy Interventions2</vt:lpstr>
      <vt:lpstr>xi.  Emerging Pharmacotherapy Interventions3</vt:lpstr>
      <vt:lpstr>xi.  Emerging Pharmacotherapy Interventions</vt:lpstr>
      <vt:lpstr>xi.  Emerging Pharmacotherapy Interventions5</vt:lpstr>
      <vt:lpstr>Continuation &amp; Maintenance Phase1</vt:lpstr>
      <vt:lpstr>Continuation &amp; Maintenance Phase2</vt:lpstr>
      <vt:lpstr>Continuation &amp; Maintenance Phase3</vt:lpstr>
      <vt:lpstr>Continuation &amp; Maintenance Phase4</vt:lpstr>
      <vt:lpstr>Discontinuation of Pharmacotherapy</vt:lpstr>
      <vt:lpstr>Major Depressive Disorder with Psychosis</vt:lpstr>
      <vt:lpstr>Major Depressive Disorder with Psychosis</vt:lpstr>
      <vt:lpstr>PowerPoint Presentation</vt:lpstr>
      <vt:lpstr>PowerPoint Presentation</vt:lpstr>
      <vt:lpstr>PowerPoint Presentation</vt:lpstr>
      <vt:lpstr>Take Home Messages</vt:lpstr>
      <vt:lpstr>Take Home Messages</vt:lpstr>
      <vt:lpstr>Take Home Messages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CPG Management of Major Depressive Disorder  (Second Edition)</dc:title>
  <dc:creator>User</dc:creator>
  <cp:lastModifiedBy>siti mohtar</cp:lastModifiedBy>
  <cp:revision>147</cp:revision>
  <cp:lastPrinted>2020-09-17T01:28:56Z</cp:lastPrinted>
  <dcterms:created xsi:type="dcterms:W3CDTF">2019-11-11T03:54:55Z</dcterms:created>
  <dcterms:modified xsi:type="dcterms:W3CDTF">2020-09-17T01:29:02Z</dcterms:modified>
</cp:coreProperties>
</file>